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4"/>
  </p:notesMasterIdLst>
  <p:handoutMasterIdLst>
    <p:handoutMasterId r:id="rId85"/>
  </p:handoutMasterIdLst>
  <p:sldIdLst>
    <p:sldId id="328" r:id="rId2"/>
    <p:sldId id="382" r:id="rId3"/>
    <p:sldId id="384" r:id="rId4"/>
    <p:sldId id="385" r:id="rId5"/>
    <p:sldId id="386" r:id="rId6"/>
    <p:sldId id="387" r:id="rId7"/>
    <p:sldId id="388" r:id="rId8"/>
    <p:sldId id="389" r:id="rId9"/>
    <p:sldId id="390" r:id="rId10"/>
    <p:sldId id="391" r:id="rId11"/>
    <p:sldId id="392" r:id="rId12"/>
    <p:sldId id="393" r:id="rId13"/>
    <p:sldId id="394" r:id="rId14"/>
    <p:sldId id="395" r:id="rId15"/>
    <p:sldId id="396" r:id="rId16"/>
    <p:sldId id="397" r:id="rId17"/>
    <p:sldId id="398" r:id="rId18"/>
    <p:sldId id="399" r:id="rId19"/>
    <p:sldId id="400" r:id="rId20"/>
    <p:sldId id="401" r:id="rId21"/>
    <p:sldId id="402" r:id="rId22"/>
    <p:sldId id="403" r:id="rId23"/>
    <p:sldId id="404" r:id="rId24"/>
    <p:sldId id="405" r:id="rId25"/>
    <p:sldId id="414" r:id="rId26"/>
    <p:sldId id="415" r:id="rId27"/>
    <p:sldId id="416" r:id="rId28"/>
    <p:sldId id="417" r:id="rId29"/>
    <p:sldId id="418" r:id="rId30"/>
    <p:sldId id="420" r:id="rId31"/>
    <p:sldId id="421" r:id="rId32"/>
    <p:sldId id="422" r:id="rId33"/>
    <p:sldId id="331" r:id="rId34"/>
    <p:sldId id="377" r:id="rId35"/>
    <p:sldId id="378" r:id="rId36"/>
    <p:sldId id="379" r:id="rId37"/>
    <p:sldId id="380" r:id="rId38"/>
    <p:sldId id="381" r:id="rId39"/>
    <p:sldId id="332" r:id="rId40"/>
    <p:sldId id="333" r:id="rId41"/>
    <p:sldId id="334" r:id="rId42"/>
    <p:sldId id="335" r:id="rId43"/>
    <p:sldId id="336" r:id="rId44"/>
    <p:sldId id="337" r:id="rId45"/>
    <p:sldId id="338" r:id="rId46"/>
    <p:sldId id="339" r:id="rId47"/>
    <p:sldId id="340" r:id="rId48"/>
    <p:sldId id="341" r:id="rId49"/>
    <p:sldId id="342" r:id="rId50"/>
    <p:sldId id="343" r:id="rId51"/>
    <p:sldId id="344" r:id="rId52"/>
    <p:sldId id="345" r:id="rId53"/>
    <p:sldId id="346" r:id="rId54"/>
    <p:sldId id="347" r:id="rId55"/>
    <p:sldId id="348" r:id="rId56"/>
    <p:sldId id="349" r:id="rId57"/>
    <p:sldId id="350" r:id="rId58"/>
    <p:sldId id="352" r:id="rId59"/>
    <p:sldId id="353" r:id="rId60"/>
    <p:sldId id="354" r:id="rId61"/>
    <p:sldId id="355" r:id="rId62"/>
    <p:sldId id="356" r:id="rId63"/>
    <p:sldId id="357" r:id="rId64"/>
    <p:sldId id="358" r:id="rId65"/>
    <p:sldId id="359" r:id="rId66"/>
    <p:sldId id="360" r:id="rId67"/>
    <p:sldId id="361" r:id="rId68"/>
    <p:sldId id="362" r:id="rId69"/>
    <p:sldId id="363" r:id="rId70"/>
    <p:sldId id="364" r:id="rId71"/>
    <p:sldId id="365" r:id="rId72"/>
    <p:sldId id="366" r:id="rId73"/>
    <p:sldId id="367" r:id="rId74"/>
    <p:sldId id="368" r:id="rId75"/>
    <p:sldId id="369" r:id="rId76"/>
    <p:sldId id="370" r:id="rId77"/>
    <p:sldId id="371" r:id="rId78"/>
    <p:sldId id="372" r:id="rId79"/>
    <p:sldId id="373" r:id="rId80"/>
    <p:sldId id="374" r:id="rId81"/>
    <p:sldId id="375" r:id="rId82"/>
    <p:sldId id="376" r:id="rId83"/>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1A1B"/>
    <a:srgbClr val="C00000"/>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84" autoAdjust="0"/>
    <p:restoredTop sz="82714" autoAdjust="0"/>
  </p:normalViewPr>
  <p:slideViewPr>
    <p:cSldViewPr>
      <p:cViewPr varScale="1">
        <p:scale>
          <a:sx n="60" d="100"/>
          <a:sy n="60" d="100"/>
        </p:scale>
        <p:origin x="1926" y="78"/>
      </p:cViewPr>
      <p:guideLst>
        <p:guide orient="horz" pos="2160"/>
        <p:guide pos="2880"/>
      </p:guideLst>
    </p:cSldViewPr>
  </p:slideViewPr>
  <p:outlineViewPr>
    <p:cViewPr>
      <p:scale>
        <a:sx n="50" d="100"/>
        <a:sy n="50" d="100"/>
      </p:scale>
      <p:origin x="0" y="120"/>
    </p:cViewPr>
  </p:outlineViewPr>
  <p:notesTextViewPr>
    <p:cViewPr>
      <p:scale>
        <a:sx n="1" d="1"/>
        <a:sy n="1" d="1"/>
      </p:scale>
      <p:origin x="0" y="0"/>
    </p:cViewPr>
  </p:notesTextViewPr>
  <p:sorterViewPr>
    <p:cViewPr>
      <p:scale>
        <a:sx n="66" d="100"/>
        <a:sy n="66" d="100"/>
      </p:scale>
      <p:origin x="0" y="0"/>
    </p:cViewPr>
  </p:sorterViewPr>
  <p:notesViewPr>
    <p:cSldViewPr>
      <p:cViewPr varScale="1">
        <p:scale>
          <a:sx n="54" d="100"/>
          <a:sy n="54" d="100"/>
        </p:scale>
        <p:origin x="1794" y="78"/>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8D8D874E-E9D5-433B-A149-BDF6BFDD40A8}" type="datetimeFigureOut">
              <a:rPr lang="en-US" smtClean="0"/>
              <a:pPr/>
              <a:t>8/30/2021</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eg>
</file>

<file path=ppt/media/image13.jpeg>
</file>

<file path=ppt/media/image14.jpg>
</file>

<file path=ppt/media/image15.jpeg>
</file>

<file path=ppt/media/image16.jpeg>
</file>

<file path=ppt/media/image17.jpeg>
</file>

<file path=ppt/media/image18.jpeg>
</file>

<file path=ppt/media/image19.jpg>
</file>

<file path=ppt/media/image2.jpeg>
</file>

<file path=ppt/media/image20.jpg>
</file>

<file path=ppt/media/image21.jpg>
</file>

<file path=ppt/media/image22.jpg>
</file>

<file path=ppt/media/image23.jpg>
</file>

<file path=ppt/media/image24.jpeg>
</file>

<file path=ppt/media/image25.jpg>
</file>

<file path=ppt/media/image26.jpg>
</file>

<file path=ppt/media/image27.jpeg>
</file>

<file path=ppt/media/image28.jpeg>
</file>

<file path=ppt/media/image3.jpg>
</file>

<file path=ppt/media/image4.jpeg>
</file>

<file path=ppt/media/image5.jpe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EA051F04-9E25-42C3-8BC5-EC2E8469D95E}" type="datetimeFigureOut">
              <a:rPr lang="en-US" smtClean="0"/>
              <a:pPr/>
              <a:t>8/30/2021</a:t>
            </a:fld>
            <a:endParaRPr lang="en-US" dirty="0"/>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73D6722-9B4D-4E29-B226-C325925A8118}" type="slidenum">
              <a:rPr lang="en-US" smtClean="0"/>
              <a:pPr/>
              <a:t>1</a:t>
            </a:fld>
            <a:endParaRPr lang="en-US" dirty="0"/>
          </a:p>
        </p:txBody>
      </p:sp>
    </p:spTree>
    <p:extLst>
      <p:ext uri="{BB962C8B-B14F-4D97-AF65-F5344CB8AC3E}">
        <p14:creationId xmlns:p14="http://schemas.microsoft.com/office/powerpoint/2010/main" val="1278677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dirty="0">
                <a:latin typeface="Arial" pitchFamily="34" charset="0"/>
                <a:ea typeface="ＭＳ Ｐゴシック" pitchFamily="34" charset="-128"/>
              </a:rPr>
              <a:t>1) In order to have sound research, it is also important to keep bias out of the research.</a:t>
            </a:r>
          </a:p>
          <a:p>
            <a:pPr defTabSz="457200">
              <a:lnSpc>
                <a:spcPct val="9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Various types of bias can be introduced by the researchers (</a:t>
            </a:r>
            <a:r>
              <a:rPr lang="en-US" altLang="en-US" i="1" dirty="0">
                <a:latin typeface="Arial" pitchFamily="34" charset="0"/>
                <a:ea typeface="ＭＳ Ｐゴシック" pitchFamily="34" charset="-128"/>
              </a:rPr>
              <a:t>researcher bias</a:t>
            </a:r>
            <a:r>
              <a:rPr lang="en-US" altLang="en-US" dirty="0">
                <a:latin typeface="Arial" pitchFamily="34" charset="0"/>
                <a:ea typeface="ＭＳ Ｐゴシック" pitchFamily="34" charset="-128"/>
              </a:rPr>
              <a:t>) doing the measuring as well as by the people or animals being observed (</a:t>
            </a:r>
            <a:r>
              <a:rPr lang="en-US" altLang="en-US" i="1" dirty="0">
                <a:latin typeface="Arial" pitchFamily="34" charset="0"/>
                <a:ea typeface="ＭＳ Ｐゴシック" pitchFamily="34" charset="-128"/>
              </a:rPr>
              <a:t>subject/participant bias</a:t>
            </a:r>
            <a:r>
              <a:rPr lang="en-US" altLang="en-US" dirty="0">
                <a:latin typeface="Arial" pitchFamily="34" charset="0"/>
                <a:ea typeface="ＭＳ Ｐゴシック" pitchFamily="34" charset="-128"/>
              </a:rPr>
              <a:t>).</a:t>
            </a:r>
          </a:p>
          <a:p>
            <a:pPr defTabSz="457200">
              <a:lnSpc>
                <a:spcPct val="90000"/>
              </a:lnSpc>
            </a:pPr>
            <a:r>
              <a:rPr lang="en-US" altLang="en-US" dirty="0">
                <a:latin typeface="Arial" pitchFamily="34" charset="0"/>
                <a:ea typeface="ＭＳ Ｐゴシック" pitchFamily="34" charset="-128"/>
              </a:rPr>
              <a:t> </a:t>
            </a:r>
          </a:p>
          <a:p>
            <a:pPr defTabSz="457200">
              <a:lnSpc>
                <a:spcPct val="90000"/>
              </a:lnSpc>
            </a:pPr>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Hawthorne Effect (p. 35)</a:t>
            </a:r>
            <a:r>
              <a:rPr lang="en-US" altLang="en-US" i="1" dirty="0">
                <a:latin typeface="Arial" pitchFamily="34" charset="0"/>
                <a:ea typeface="ＭＳ Ｐゴシック" pitchFamily="34" charset="-128"/>
              </a:rPr>
              <a:t> is a term used to describe situations in which </a:t>
            </a:r>
            <a:r>
              <a:rPr lang="en-US" altLang="en-US" i="1" dirty="0" err="1">
                <a:latin typeface="Arial" pitchFamily="34" charset="0"/>
                <a:ea typeface="ＭＳ Ｐゴシック" pitchFamily="34" charset="-128"/>
              </a:rPr>
              <a:t>behaviour</a:t>
            </a:r>
            <a:r>
              <a:rPr lang="en-US" altLang="en-US" i="1" dirty="0">
                <a:latin typeface="Arial" pitchFamily="34" charset="0"/>
                <a:ea typeface="ＭＳ Ｐゴシック" pitchFamily="34" charset="-128"/>
              </a:rPr>
              <a:t> changes as a result of being observed.</a:t>
            </a:r>
            <a:endParaRPr lang="en-US" altLang="en-US" dirty="0">
              <a:latin typeface="Arial" pitchFamily="34" charset="0"/>
              <a:ea typeface="ＭＳ Ｐゴシック" pitchFamily="34" charset="-128"/>
            </a:endParaRPr>
          </a:p>
          <a:p>
            <a:pPr defTabSz="457200">
              <a:lnSpc>
                <a:spcPct val="90000"/>
              </a:lnSpc>
            </a:pPr>
            <a:r>
              <a:rPr lang="en-US" altLang="en-US" dirty="0">
                <a:latin typeface="Arial" pitchFamily="34" charset="0"/>
                <a:ea typeface="ＭＳ Ｐゴシック" pitchFamily="34" charset="-128"/>
              </a:rPr>
              <a:t> </a:t>
            </a:r>
          </a:p>
          <a:p>
            <a:pPr defTabSz="457200">
              <a:lnSpc>
                <a:spcPct val="90000"/>
              </a:lnSpc>
            </a:pPr>
            <a:r>
              <a:rPr lang="en-US" altLang="en-US" dirty="0">
                <a:latin typeface="Arial" pitchFamily="34" charset="0"/>
                <a:ea typeface="ＭＳ Ｐゴシック" pitchFamily="34" charset="-128"/>
              </a:rPr>
              <a:t>2) In the 1920s, a study was done to examine the relation between productivity and working conditions at Western Electric Company</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s Hawthorne Works.</a:t>
            </a:r>
          </a:p>
          <a:p>
            <a:pPr defTabSz="457200">
              <a:lnSpc>
                <a:spcPct val="90000"/>
              </a:lnSpc>
            </a:pPr>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Researchers found that changing the lighting increased productivity.</a:t>
            </a:r>
          </a:p>
          <a:p>
            <a:pPr defTabSz="457200">
              <a:lnSpc>
                <a:spcPct val="90000"/>
              </a:lnSpc>
            </a:pPr>
            <a:r>
              <a:rPr lang="en-US" altLang="en-US" dirty="0">
                <a:latin typeface="Arial" pitchFamily="34" charset="0"/>
                <a:ea typeface="ＭＳ Ｐゴシック" pitchFamily="34" charset="-128"/>
              </a:rPr>
              <a:t>	ii) They also found giving fewer, but longer breaks increased productivity.</a:t>
            </a:r>
          </a:p>
          <a:p>
            <a:pPr defTabSz="457200">
              <a:lnSpc>
                <a:spcPct val="90000"/>
              </a:lnSpc>
            </a:pPr>
            <a:r>
              <a:rPr lang="en-US" altLang="en-US" dirty="0">
                <a:latin typeface="Arial" pitchFamily="34" charset="0"/>
                <a:ea typeface="ＭＳ Ｐゴシック" pitchFamily="34" charset="-128"/>
              </a:rPr>
              <a:t>	iii) In fact, any change the researchers made resulted in productivity increases.</a:t>
            </a:r>
          </a:p>
          <a:p>
            <a:pPr defTabSz="457200">
              <a:lnSpc>
                <a:spcPct val="90000"/>
              </a:lnSpc>
            </a:pPr>
            <a:r>
              <a:rPr lang="en-US" altLang="en-US" dirty="0">
                <a:latin typeface="Arial" pitchFamily="34" charset="0"/>
                <a:ea typeface="ＭＳ Ｐゴシック" pitchFamily="34" charset="-128"/>
              </a:rPr>
              <a:t>		a) This is because after each change, the factory supervisors paid close attention to the workers.</a:t>
            </a:r>
          </a:p>
          <a:p>
            <a:pPr defTabSz="457200">
              <a:lnSpc>
                <a:spcPct val="90000"/>
              </a:lnSpc>
            </a:pPr>
            <a:r>
              <a:rPr lang="en-US" altLang="en-US" dirty="0">
                <a:latin typeface="Arial" pitchFamily="34" charset="0"/>
                <a:ea typeface="ＭＳ Ｐゴシック" pitchFamily="34" charset="-128"/>
              </a:rPr>
              <a:t>		b) In this case, the research results were biased by the expectations of those observing as well as those being observed.</a:t>
            </a:r>
          </a:p>
          <a:p>
            <a:pPr defTabSz="457200">
              <a:lnSpc>
                <a:spcPct val="90000"/>
              </a:lnSpc>
            </a:pPr>
            <a:endParaRPr lang="en-US" altLang="en-US" dirty="0">
              <a:latin typeface="Arial" pitchFamily="34" charset="0"/>
              <a:ea typeface="ＭＳ Ｐゴシック" pitchFamily="34" charset="-128"/>
            </a:endParaRPr>
          </a:p>
          <a:p>
            <a:pPr defTabSz="457200">
              <a:lnSpc>
                <a:spcPct val="70000"/>
              </a:lnSpc>
            </a:pPr>
            <a:r>
              <a:rPr lang="en-US" altLang="en-US" dirty="0">
                <a:latin typeface="Arial" pitchFamily="34" charset="0"/>
                <a:ea typeface="ＭＳ Ｐゴシック" pitchFamily="34" charset="-128"/>
              </a:rPr>
              <a:t>3) When participants are aware that they are being observed (and they usually are), they may adjust their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 in anticipation of how others may respond.</a:t>
            </a: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Social Desirability/Socially Desirable Responding (p. 35) </a:t>
            </a:r>
            <a:r>
              <a:rPr lang="en-US" altLang="en-US" sz="1200" i="1" dirty="0">
                <a:latin typeface="Arial" pitchFamily="34" charset="0"/>
                <a:ea typeface="ＭＳ Ｐゴシック" pitchFamily="34" charset="-128"/>
              </a:rPr>
              <a:t>means that research participants respond in ways that increase the chances that they will be viewed </a:t>
            </a:r>
            <a:r>
              <a:rPr lang="en-US" altLang="en-US" sz="1200" i="1" dirty="0" err="1">
                <a:latin typeface="Arial" pitchFamily="34" charset="0"/>
                <a:ea typeface="ＭＳ Ｐゴシック" pitchFamily="34" charset="-128"/>
              </a:rPr>
              <a:t>favourably</a:t>
            </a:r>
            <a:r>
              <a:rPr lang="en-US" altLang="en-US" sz="1200" i="1" dirty="0">
                <a:latin typeface="Arial" pitchFamily="34" charset="0"/>
                <a:ea typeface="ＭＳ Ｐゴシック" pitchFamily="34" charset="-128"/>
              </a:rPr>
              <a:t> by the experimenter and/or other participants.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many participants will not openly admit to being biased toward a certain social group (e.g., race, religion, sexual orientation) because that is not acceptable in our society.</a:t>
            </a:r>
          </a:p>
        </p:txBody>
      </p:sp>
      <p:sp>
        <p:nvSpPr>
          <p:cNvPr id="4" name="Slide Number Placeholder 3"/>
          <p:cNvSpPr>
            <a:spLocks noGrp="1"/>
          </p:cNvSpPr>
          <p:nvPr>
            <p:ph type="sldNum" sz="quarter" idx="10"/>
          </p:nvPr>
        </p:nvSpPr>
        <p:spPr/>
        <p:txBody>
          <a:bodyPr/>
          <a:lstStyle/>
          <a:p>
            <a:fld id="{A73D6722-9B4D-4E29-B226-C325925A8118}" type="slidenum">
              <a:rPr lang="en-US" smtClean="0"/>
              <a:t>10</a:t>
            </a:fld>
            <a:endParaRPr lang="en-US" dirty="0"/>
          </a:p>
        </p:txBody>
      </p:sp>
    </p:spTree>
    <p:extLst>
      <p:ext uri="{BB962C8B-B14F-4D97-AF65-F5344CB8AC3E}">
        <p14:creationId xmlns:p14="http://schemas.microsoft.com/office/powerpoint/2010/main" val="71870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a:t>
            </a:r>
            <a:r>
              <a:rPr lang="en-US" altLang="en-US" sz="1200" i="1" dirty="0">
                <a:latin typeface="Arial" pitchFamily="34" charset="0"/>
                <a:ea typeface="ＭＳ Ｐゴシック" pitchFamily="34" charset="-128"/>
              </a:rPr>
              <a:t>What do we know about how bias affects research participants?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Participants actively </a:t>
            </a:r>
            <a:r>
              <a:rPr lang="en-US" altLang="en-US" sz="1200" i="1" dirty="0">
                <a:latin typeface="Arial" pitchFamily="34" charset="0"/>
                <a:ea typeface="ＭＳ Ｐゴシック" pitchFamily="34" charset="-128"/>
              </a:rPr>
              <a:t>participate</a:t>
            </a:r>
            <a:r>
              <a:rPr lang="en-US" altLang="en-US" sz="1200" dirty="0">
                <a:latin typeface="Arial" pitchFamily="34" charset="0"/>
                <a:ea typeface="ＭＳ Ｐゴシック" pitchFamily="34" charset="-128"/>
              </a:rPr>
              <a:t> in studies and will often try to guess what the study is about. Instead of answering questions honestly, participants will sometimes answer in a way that makes them look good.</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Demand Characteristics (p. 36)</a:t>
            </a:r>
            <a:r>
              <a:rPr lang="en-US" altLang="en-US" sz="1200" i="1" dirty="0">
                <a:latin typeface="Arial" pitchFamily="34" charset="0"/>
                <a:ea typeface="ＭＳ Ｐゴシック" pitchFamily="34" charset="-128"/>
              </a:rPr>
              <a:t> are inadvertent cues given off by the experimenter or the experimental context that provide information about how participants are expected to behave.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 For example, a researcher asks a volunteer to wear a heavy backpack and then asks him/her to guess how steep a ramp is.</a:t>
            </a: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How can science test the effects of demand characteristics on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Using the same backpack scenario, a study was done to examine how demand characteristics affect people</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judgment.</a:t>
            </a:r>
          </a:p>
          <a:p>
            <a:pPr defTabSz="457200">
              <a:lnSpc>
                <a:spcPct val="70000"/>
              </a:lnSpc>
            </a:pPr>
            <a:r>
              <a:rPr lang="en-US" altLang="en-US" sz="1200" dirty="0">
                <a:latin typeface="Arial" pitchFamily="34" charset="0"/>
                <a:ea typeface="ＭＳ Ｐゴシック" pitchFamily="34" charset="-128"/>
              </a:rPr>
              <a:t>	ii) Participants were placed into 1 of 3 groups.</a:t>
            </a:r>
          </a:p>
          <a:p>
            <a:pPr defTabSz="457200">
              <a:lnSpc>
                <a:spcPct val="70000"/>
              </a:lnSpc>
            </a:pPr>
            <a:r>
              <a:rPr lang="en-US" altLang="en-US" sz="1200" dirty="0">
                <a:latin typeface="Arial" pitchFamily="34" charset="0"/>
                <a:ea typeface="ＭＳ Ｐゴシック" pitchFamily="34" charset="-128"/>
              </a:rPr>
              <a:t>		a) One group was simply asked to judge the steepness of the ramp.</a:t>
            </a:r>
          </a:p>
          <a:p>
            <a:pPr defTabSz="457200">
              <a:lnSpc>
                <a:spcPct val="70000"/>
              </a:lnSpc>
            </a:pPr>
            <a:r>
              <a:rPr lang="en-US" altLang="en-US" sz="1200" dirty="0">
                <a:latin typeface="Arial" pitchFamily="34" charset="0"/>
                <a:ea typeface="ＭＳ Ｐゴシック" pitchFamily="34" charset="-128"/>
              </a:rPr>
              <a:t>		b) One group was asked to wear a 25-pound backpack and judge the steepness of the ramp.</a:t>
            </a:r>
          </a:p>
          <a:p>
            <a:pPr defTabSz="457200">
              <a:lnSpc>
                <a:spcPct val="70000"/>
              </a:lnSpc>
            </a:pPr>
            <a:r>
              <a:rPr lang="en-US" altLang="en-US" sz="1200" dirty="0">
                <a:latin typeface="Arial" pitchFamily="34" charset="0"/>
                <a:ea typeface="ＭＳ Ｐゴシック" pitchFamily="34" charset="-128"/>
              </a:rPr>
              <a:t>		c) The third group was given a 25-pound backpack and told it was full of electrical equipment to measure muscle activity in their ankles. To increase believability, they attached electrodes to the participants ankles. </a:t>
            </a:r>
          </a:p>
          <a:p>
            <a:pPr defTabSz="457200">
              <a:lnSpc>
                <a:spcPct val="70000"/>
              </a:lnSpc>
            </a:pPr>
            <a:r>
              <a:rPr lang="en-US" altLang="en-US" sz="1200" dirty="0">
                <a:latin typeface="Arial" pitchFamily="34" charset="0"/>
                <a:ea typeface="ＭＳ Ｐゴシック" pitchFamily="34" charset="-128"/>
              </a:rPr>
              <a:t>	iii) The participants were then asked to judge the steepness of the ramp.</a:t>
            </a:r>
          </a:p>
          <a:p>
            <a:pPr defTabSz="457200">
              <a:lnSpc>
                <a:spcPct val="70000"/>
              </a:lnSpc>
            </a:pPr>
            <a:r>
              <a:rPr lang="en-US" altLang="en-US" sz="1200" dirty="0">
                <a:latin typeface="Arial" pitchFamily="34" charset="0"/>
                <a:ea typeface="ＭＳ Ｐゴシック" pitchFamily="34" charset="-128"/>
              </a:rPr>
              <a:t>		a) All participants were taken to a room with the same ramp and asked how steep they thought it was before and after stepping on it.</a:t>
            </a:r>
          </a:p>
          <a:p>
            <a:pPr defTabSz="457200">
              <a:lnSpc>
                <a:spcPct val="70000"/>
              </a:lnSpc>
            </a:pPr>
            <a:r>
              <a:rPr lang="en-US" altLang="en-US" sz="1200" dirty="0">
                <a:latin typeface="Arial" pitchFamily="34" charset="0"/>
                <a:ea typeface="ＭＳ Ｐゴシック" pitchFamily="34" charset="-128"/>
              </a:rPr>
              <a:t>		b) After this, participants sat at a computer and answered a survey including questions in which they guessed the purpose of the study.</a:t>
            </a:r>
          </a:p>
          <a:p>
            <a:pPr defTabSz="457200">
              <a:lnSpc>
                <a:spcPct val="70000"/>
              </a:lnSpc>
            </a:pPr>
            <a:r>
              <a:rPr lang="en-US" altLang="en-US" sz="1200" dirty="0">
                <a:latin typeface="Arial" pitchFamily="34" charset="0"/>
                <a:ea typeface="ＭＳ Ｐゴシック" pitchFamily="34" charset="-128"/>
              </a:rPr>
              <a:t>		c) Students who wore the backpack with no explanation, judged the ramp to be steeper before and after stepping on it compared to the other two groups.</a:t>
            </a:r>
          </a:p>
          <a:p>
            <a:pPr defTabSz="457200">
              <a:lnSpc>
                <a:spcPct val="70000"/>
              </a:lnSpc>
            </a:pPr>
            <a:r>
              <a:rPr lang="en-US" altLang="en-US" sz="1200" dirty="0">
                <a:latin typeface="Arial" pitchFamily="34" charset="0"/>
                <a:ea typeface="ＭＳ Ｐゴシック" pitchFamily="34" charset="-128"/>
              </a:rPr>
              <a:t>		d) This same group also guessed the study was about the effects of wearing a heavy backpack on perceptions of steepness (the other two groups did not guess this).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11</a:t>
            </a:fld>
            <a:endParaRPr lang="en-US" dirty="0"/>
          </a:p>
        </p:txBody>
      </p:sp>
    </p:spTree>
    <p:extLst>
      <p:ext uri="{BB962C8B-B14F-4D97-AF65-F5344CB8AC3E}">
        <p14:creationId xmlns:p14="http://schemas.microsoft.com/office/powerpoint/2010/main" val="4191433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1) </a:t>
            </a:r>
            <a:r>
              <a:rPr lang="en-US" altLang="en-US" sz="1200" i="1" dirty="0">
                <a:latin typeface="Arial" pitchFamily="34" charset="0"/>
                <a:ea typeface="ＭＳ Ｐゴシック" pitchFamily="34" charset="-128"/>
              </a:rPr>
              <a:t>How can we critically evaluate the issue of bias in research?</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Researchers are another source of bias in research.</a:t>
            </a:r>
          </a:p>
          <a:p>
            <a:pPr defTabSz="457200">
              <a:lnSpc>
                <a:spcPct val="80000"/>
              </a:lnSpc>
            </a:pPr>
            <a:r>
              <a:rPr lang="en-US" altLang="en-US" sz="1200" dirty="0">
                <a:latin typeface="Arial" pitchFamily="34" charset="0"/>
                <a:ea typeface="ＭＳ Ｐゴシック" pitchFamily="34" charset="-128"/>
              </a:rPr>
              <a:t>	ii) For example, Rosenthal and colleagues conducted a study in which they told teachers in 18 different classrooms that a certain group of children had </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unusual</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 potential for learning (when in reality they were just a random selection of students).</a:t>
            </a:r>
          </a:p>
          <a:p>
            <a:pPr defTabSz="457200">
              <a:lnSpc>
                <a:spcPct val="80000"/>
              </a:lnSpc>
            </a:pPr>
            <a:r>
              <a:rPr lang="en-US" altLang="en-US" sz="1200" dirty="0">
                <a:latin typeface="Arial" pitchFamily="34" charset="0"/>
                <a:ea typeface="ＭＳ Ｐゴシック" pitchFamily="34" charset="-128"/>
              </a:rPr>
              <a:t>		a) After 8 months, the children singled out as promising showed significant gains in grades and intelligence test scores (which are believed to be relatively stable).</a:t>
            </a:r>
          </a:p>
          <a:p>
            <a:pPr defTabSz="457200">
              <a:lnSpc>
                <a:spcPct val="80000"/>
              </a:lnSpc>
            </a:pPr>
            <a:r>
              <a:rPr lang="en-US" altLang="en-US" sz="1200" dirty="0">
                <a:latin typeface="Arial" pitchFamily="34" charset="0"/>
                <a:ea typeface="ＭＳ Ｐゴシック" pitchFamily="34" charset="-128"/>
              </a:rPr>
              <a:t>	iii) Similar results have also been found with animal research.</a:t>
            </a:r>
          </a:p>
          <a:p>
            <a:pPr defTabSz="457200">
              <a:lnSpc>
                <a:spcPct val="80000"/>
              </a:lnSpc>
            </a:pPr>
            <a:r>
              <a:rPr lang="en-US" altLang="en-US" sz="1200" dirty="0">
                <a:latin typeface="Arial" pitchFamily="34" charset="0"/>
                <a:ea typeface="ＭＳ Ｐゴシック" pitchFamily="34" charset="-128"/>
              </a:rPr>
              <a:t>		a) When research assistants were told they were handling </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bright</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 rats, it appeared the animals learned faster than when handling </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dull</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 rats.</a:t>
            </a:r>
          </a:p>
          <a:p>
            <a:pPr defTabSz="457200">
              <a:lnSpc>
                <a:spcPct val="80000"/>
              </a:lnSpc>
            </a:pPr>
            <a:r>
              <a:rPr lang="en-US" altLang="en-US" sz="1200" dirty="0">
                <a:latin typeface="Arial" pitchFamily="34" charset="0"/>
                <a:ea typeface="ＭＳ Ｐゴシック" pitchFamily="34" charset="-128"/>
              </a:rPr>
              <a:t>		b) Given the rats were not influenced by these terms, it is likely the assistants made subtle changes in how they observed and recorded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a:t>
            </a:r>
            <a:r>
              <a:rPr lang="en-US" altLang="en-US" sz="1200" i="1" dirty="0">
                <a:latin typeface="Arial" pitchFamily="34" charset="0"/>
                <a:ea typeface="ＭＳ Ｐゴシック" pitchFamily="34" charset="-128"/>
              </a:rPr>
              <a:t>Why is this relevant?</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Demand characteristics and other sources of bias can compromise research studies, so researchers must be vigilant to eliminate or control for such factors.</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Placebo Effect (p. 35)</a:t>
            </a:r>
            <a:r>
              <a:rPr lang="en-US" altLang="en-US" sz="1200" i="1" dirty="0">
                <a:latin typeface="Arial" pitchFamily="34" charset="0"/>
                <a:ea typeface="ＭＳ Ｐゴシック" pitchFamily="34" charset="-128"/>
              </a:rPr>
              <a:t> is a measurable and experienced improvement in health or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 that cannot be attributable to a medication or treatment.</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ii) To control for such an effect in drug (or other medical, surgical, etc.) treatments, researchers often have a placebo group.</a:t>
            </a:r>
          </a:p>
          <a:p>
            <a:pPr defTabSz="457200">
              <a:lnSpc>
                <a:spcPct val="80000"/>
              </a:lnSpc>
            </a:pPr>
            <a:r>
              <a:rPr lang="en-US" altLang="en-US" sz="1200" dirty="0">
                <a:latin typeface="Arial" pitchFamily="34" charset="0"/>
                <a:ea typeface="ＭＳ Ｐゴシック" pitchFamily="34" charset="-128"/>
              </a:rPr>
              <a:t>		a) In other words, one group gets the real pill and another group gets a sugar pill (and no one is told who has which pill).</a:t>
            </a:r>
          </a:p>
          <a:p>
            <a:pPr defTabSz="457200">
              <a:lnSpc>
                <a:spcPct val="80000"/>
              </a:lnSpc>
            </a:pPr>
            <a:r>
              <a:rPr lang="en-US" altLang="en-US" sz="1200" dirty="0">
                <a:latin typeface="Arial" pitchFamily="34" charset="0"/>
                <a:ea typeface="ＭＳ Ｐゴシック" pitchFamily="34" charset="-128"/>
              </a:rPr>
              <a:t>		b) Those in the placebo group, who took the sugar pill, report feeling better.</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12</a:t>
            </a:fld>
            <a:endParaRPr lang="en-US" dirty="0"/>
          </a:p>
        </p:txBody>
      </p:sp>
    </p:spTree>
    <p:extLst>
      <p:ext uri="{BB962C8B-B14F-4D97-AF65-F5344CB8AC3E}">
        <p14:creationId xmlns:p14="http://schemas.microsoft.com/office/powerpoint/2010/main" val="4064499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 reason people feel better after taking a placebo is up for debate.</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Some argue the effect is </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all in their head,</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 whereas some believe there is an actual physiological response that leads to improvement, and others say both.</a:t>
            </a:r>
          </a:p>
          <a:p>
            <a:pPr defTabSz="457200"/>
            <a:r>
              <a:rPr lang="en-US" altLang="en-US" dirty="0">
                <a:latin typeface="Arial" pitchFamily="34" charset="0"/>
                <a:ea typeface="ＭＳ Ｐゴシック" pitchFamily="34" charset="-128"/>
              </a:rPr>
              <a:t>	ii) Those given a placebo have shown physiological evidence of pain and nausea relief.</a:t>
            </a:r>
          </a:p>
          <a:p>
            <a:pPr defTabSz="457200"/>
            <a:r>
              <a:rPr lang="en-US" altLang="en-US" dirty="0">
                <a:latin typeface="Arial" pitchFamily="34" charset="0"/>
                <a:ea typeface="ＭＳ Ｐゴシック" pitchFamily="34" charset="-128"/>
              </a:rPr>
              <a:t>	iii) </a:t>
            </a:r>
            <a:r>
              <a:rPr lang="en-US" altLang="en-US" dirty="0" err="1">
                <a:latin typeface="Arial" pitchFamily="34" charset="0"/>
                <a:ea typeface="ＭＳ Ｐゴシック" pitchFamily="34" charset="-128"/>
              </a:rPr>
              <a:t>Mayberg</a:t>
            </a:r>
            <a:r>
              <a:rPr lang="en-US" altLang="en-US" dirty="0">
                <a:latin typeface="Arial" pitchFamily="34" charset="0"/>
                <a:ea typeface="ＭＳ Ｐゴシック" pitchFamily="34" charset="-128"/>
              </a:rPr>
              <a:t> and colleagues (2002) found that people responding to placebos showed increased activity in several regions of the frontal lobes</a:t>
            </a:r>
            <a:r>
              <a:rPr lang="en-CA" altLang="en-US" dirty="0">
                <a:latin typeface="Arial" pitchFamily="34" charset="0"/>
                <a:ea typeface="ＭＳ Ｐゴシック" pitchFamily="34" charset="-128"/>
              </a:rPr>
              <a:t>.</a:t>
            </a:r>
            <a:r>
              <a:rPr lang="en-US" altLang="en-US" dirty="0">
                <a:latin typeface="Arial" pitchFamily="34" charset="0"/>
                <a:ea typeface="ＭＳ Ｐゴシック" pitchFamily="34" charset="-128"/>
              </a:rPr>
              <a:t> Some participants may create a new “mental set” of their current state, creating the belief that their pain was going to decrease. A decrease was also noted in activity in a number of other brain regions that might represent changes in the sensitivity of pain pathways. These results suggest that there are multiple ways for placebos to affect our responses to pain.</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13</a:t>
            </a:fld>
            <a:endParaRPr lang="en-US" dirty="0"/>
          </a:p>
        </p:txBody>
      </p:sp>
    </p:spTree>
    <p:extLst>
      <p:ext uri="{BB962C8B-B14F-4D97-AF65-F5344CB8AC3E}">
        <p14:creationId xmlns:p14="http://schemas.microsoft.com/office/powerpoint/2010/main" val="237625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Arial" pitchFamily="34" charset="0"/>
                <a:ea typeface="ＭＳ Ｐゴシック" pitchFamily="34" charset="-128"/>
              </a:rPr>
              <a:t>1) The best technique to reduce subject bias is to provide anonymity and confidentiality to volunteers.</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a:t>
            </a:r>
            <a:r>
              <a:rPr lang="en-US" altLang="en-US" sz="1200" i="1" dirty="0">
                <a:latin typeface="Arial" pitchFamily="34" charset="0"/>
                <a:ea typeface="ＭＳ Ｐゴシック" pitchFamily="34" charset="-128"/>
              </a:rPr>
              <a:t>Anonymity</a:t>
            </a:r>
            <a:r>
              <a:rPr lang="en-US" altLang="en-US" sz="1200" dirty="0">
                <a:latin typeface="Arial" pitchFamily="34" charset="0"/>
                <a:ea typeface="ＭＳ Ｐゴシック" pitchFamily="34" charset="-128"/>
              </a:rPr>
              <a:t> means that each individual</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responses are recorded without any name or other personal information that could link a particular individual to specific results.</a:t>
            </a:r>
          </a:p>
          <a:p>
            <a:pPr defTabSz="457200">
              <a:lnSpc>
                <a:spcPct val="90000"/>
              </a:lnSpc>
            </a:pPr>
            <a:r>
              <a:rPr lang="en-US" altLang="en-US" sz="1200" dirty="0">
                <a:latin typeface="Arial" pitchFamily="34" charset="0"/>
                <a:ea typeface="ＭＳ Ｐゴシック" pitchFamily="34" charset="-128"/>
              </a:rPr>
              <a:t>	ii) </a:t>
            </a:r>
            <a:r>
              <a:rPr lang="en-US" altLang="en-US" sz="1200" i="1" dirty="0">
                <a:latin typeface="Arial" pitchFamily="34" charset="0"/>
                <a:ea typeface="ＭＳ Ｐゴシック" pitchFamily="34" charset="-128"/>
              </a:rPr>
              <a:t>Confidentiality</a:t>
            </a:r>
            <a:r>
              <a:rPr lang="en-US" altLang="en-US" sz="1200" dirty="0">
                <a:latin typeface="Arial" pitchFamily="34" charset="0"/>
                <a:ea typeface="ＭＳ Ｐゴシック" pitchFamily="34" charset="-128"/>
              </a:rPr>
              <a:t> means that the results will be seen only by the researcher.</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2) Also informing participants about how the data will be used can help reduce their anxiety in participating.</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They are less likely to be concerned with their performance if they know their data is not going to be used to diagnose psychiatric problems, affect their grades, or harm them.</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3) Participant bias can also be reduced by using blind procedures.</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Single-Blind Study (p. 37)</a:t>
            </a:r>
            <a:r>
              <a:rPr lang="en-US" altLang="en-US" sz="1200" i="1" dirty="0">
                <a:latin typeface="Arial" pitchFamily="34" charset="0"/>
                <a:ea typeface="ＭＳ Ｐゴシック" pitchFamily="34" charset="-128"/>
              </a:rPr>
              <a:t>, the participants do not know the true purpose of the study, or else do not know which type of treatment they are receiving (for example, a placebo or a drug).</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4) Researchers can also introduce bias, so an even more effective technique is a double-blind study.</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Double-Blind Study (p. 37)</a:t>
            </a:r>
            <a:r>
              <a:rPr lang="en-US" altLang="en-US" sz="1200" i="1" dirty="0">
                <a:latin typeface="Arial" pitchFamily="34" charset="0"/>
                <a:ea typeface="ＭＳ Ｐゴシック" pitchFamily="34" charset="-128"/>
              </a:rPr>
              <a:t> is a study in which neither the participant nor the experimenter knows the exact treatment for any individual.</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In this case, the researcher has an assistant conduct the observations, or at the very least, the researcher is not told which volunteer got what treatment.</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5) Double-blind procedures are the best techniques for removing researcher and participant bias.</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Even the most ethical researcher might be influenced if s/he stands to make money from a test.</a:t>
            </a:r>
          </a:p>
          <a:p>
            <a:pPr defTabSz="457200">
              <a:lnSpc>
                <a:spcPct val="90000"/>
              </a:lnSpc>
            </a:pPr>
            <a:r>
              <a:rPr lang="en-US" altLang="en-US" sz="1200" dirty="0">
                <a:latin typeface="Arial" pitchFamily="34" charset="0"/>
                <a:ea typeface="ＭＳ Ｐゴシック" pitchFamily="34" charset="-128"/>
              </a:rPr>
              <a:t>	ii) As we</a:t>
            </a:r>
            <a:r>
              <a:rPr lang="ja-JP" altLang="en-US" sz="1200" dirty="0">
                <a:latin typeface="Arial" pitchFamily="34" charset="0"/>
                <a:ea typeface="ＭＳ Ｐゴシック" pitchFamily="34" charset="-128"/>
              </a:rPr>
              <a:t>’</a:t>
            </a:r>
            <a:r>
              <a:rPr lang="en-US" altLang="ja-JP" sz="1200" dirty="0" err="1">
                <a:latin typeface="Arial" pitchFamily="34" charset="0"/>
                <a:ea typeface="ＭＳ Ｐゴシック" pitchFamily="34" charset="-128"/>
              </a:rPr>
              <a:t>ve</a:t>
            </a:r>
            <a:r>
              <a:rPr lang="en-US" altLang="ja-JP" sz="1200" dirty="0">
                <a:latin typeface="Arial" pitchFamily="34" charset="0"/>
                <a:ea typeface="ＭＳ Ｐゴシック" pitchFamily="34" charset="-128"/>
              </a:rPr>
              <a:t> seen, the Hawthorne Effect can also influence participants</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 performance.</a:t>
            </a:r>
            <a:endParaRPr lang="en-US" dirty="0"/>
          </a:p>
          <a:p>
            <a:pPr defTabSz="457200"/>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14</a:t>
            </a:fld>
            <a:endParaRPr lang="en-US" dirty="0"/>
          </a:p>
        </p:txBody>
      </p:sp>
    </p:spTree>
    <p:extLst>
      <p:ext uri="{BB962C8B-B14F-4D97-AF65-F5344CB8AC3E}">
        <p14:creationId xmlns:p14="http://schemas.microsoft.com/office/powerpoint/2010/main" val="37579538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One of the most important aspects of scientific research is making the results public.</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Sharing results is what allows researchers to test hypotheses and build theories.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2) Academic journals are the primary method of sharing results in psychology.</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These are softbound books that contain a number of articles by different researchers on a single topic.</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However, before research findings are published in academic journals, they go through a peer review process, which consists of two main tasks.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Peer Review (p. 37)</a:t>
            </a:r>
            <a:r>
              <a:rPr lang="en-US" altLang="en-US" sz="1200" i="1" dirty="0">
                <a:latin typeface="Arial" pitchFamily="34" charset="0"/>
                <a:ea typeface="ＭＳ Ｐゴシック" pitchFamily="34" charset="-128"/>
              </a:rPr>
              <a:t> is a process in which papers submitted for publication in scholarly journals are read and critiqued by experts in the specific field of study.</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First, an editor receives the manuscript from the researcher and determines whether it fits in with the topics covered by that journal.</a:t>
            </a:r>
          </a:p>
          <a:p>
            <a:pPr defTabSz="457200">
              <a:lnSpc>
                <a:spcPct val="70000"/>
              </a:lnSpc>
            </a:pPr>
            <a:r>
              <a:rPr lang="en-US" altLang="en-US" sz="1200" dirty="0">
                <a:latin typeface="Arial" pitchFamily="34" charset="0"/>
                <a:ea typeface="ＭＳ Ｐゴシック" pitchFamily="34" charset="-128"/>
              </a:rPr>
              <a:t>		a) For example, an article on 17</a:t>
            </a:r>
            <a:r>
              <a:rPr lang="en-US" altLang="en-US" sz="1200" baseline="30000" dirty="0">
                <a:latin typeface="Arial" pitchFamily="34" charset="0"/>
                <a:ea typeface="ＭＳ Ｐゴシック" pitchFamily="34" charset="-128"/>
              </a:rPr>
              <a:t>th</a:t>
            </a:r>
            <a:r>
              <a:rPr lang="en-US" altLang="en-US" sz="1200" dirty="0">
                <a:latin typeface="Arial" pitchFamily="34" charset="0"/>
                <a:ea typeface="ＭＳ Ｐゴシック" pitchFamily="34" charset="-128"/>
              </a:rPr>
              <a:t> century Italian sculpture </a:t>
            </a:r>
            <a:r>
              <a:rPr lang="en-US" altLang="en-US" sz="1200" dirty="0" err="1">
                <a:latin typeface="Arial" pitchFamily="34" charset="0"/>
                <a:ea typeface="ＭＳ Ｐゴシック" pitchFamily="34" charset="-128"/>
              </a:rPr>
              <a:t>wouldn</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t belong in the </a:t>
            </a:r>
            <a:r>
              <a:rPr lang="en-US" altLang="ja-JP" sz="1200" i="1" dirty="0">
                <a:latin typeface="Arial" pitchFamily="34" charset="0"/>
                <a:ea typeface="ＭＳ Ｐゴシック" pitchFamily="34" charset="-128"/>
              </a:rPr>
              <a:t>Journal of Cognitive Neuroscience</a:t>
            </a:r>
            <a:r>
              <a:rPr lang="en-US" altLang="ja-JP" sz="1200" dirty="0">
                <a:latin typeface="Arial" pitchFamily="34" charset="0"/>
                <a:ea typeface="ＭＳ Ｐゴシック" pitchFamily="34" charset="-128"/>
              </a:rPr>
              <a:t>).</a:t>
            </a:r>
          </a:p>
          <a:p>
            <a:pPr defTabSz="457200">
              <a:lnSpc>
                <a:spcPct val="70000"/>
              </a:lnSpc>
            </a:pPr>
            <a:r>
              <a:rPr lang="en-US" altLang="en-US" sz="1200" dirty="0">
                <a:latin typeface="Arial" pitchFamily="34" charset="0"/>
                <a:ea typeface="ＭＳ Ｐゴシック" pitchFamily="34" charset="-128"/>
              </a:rPr>
              <a:t>	ii) Next, the editor sends copies of the manuscript to a select group of peer reviewers.</a:t>
            </a:r>
          </a:p>
          <a:p>
            <a:pPr defTabSz="457200">
              <a:lnSpc>
                <a:spcPct val="70000"/>
              </a:lnSpc>
            </a:pPr>
            <a:r>
              <a:rPr lang="en-US" altLang="en-US" sz="1200" dirty="0">
                <a:latin typeface="Arial" pitchFamily="34" charset="0"/>
                <a:ea typeface="ＭＳ Ｐゴシック" pitchFamily="34" charset="-128"/>
              </a:rPr>
              <a:t>		a) Peers in this case means other professionals working in the same field of study.</a:t>
            </a:r>
          </a:p>
          <a:p>
            <a:pPr defTabSz="457200">
              <a:lnSpc>
                <a:spcPct val="70000"/>
              </a:lnSpc>
            </a:pPr>
            <a:r>
              <a:rPr lang="en-US" altLang="en-US" sz="1200" dirty="0">
                <a:latin typeface="Arial" pitchFamily="34" charset="0"/>
                <a:ea typeface="ＭＳ Ｐゴシック" pitchFamily="34" charset="-128"/>
              </a:rPr>
              <a:t>		b) These reviewers critique the methods and results of the research and make recommendations to the editor regarding the merits of the research.</a:t>
            </a:r>
          </a:p>
          <a:p>
            <a:pPr defTabSz="457200">
              <a:lnSpc>
                <a:spcPct val="70000"/>
              </a:lnSpc>
            </a:pPr>
            <a:r>
              <a:rPr lang="en-US" altLang="en-US" sz="1200" dirty="0">
                <a:latin typeface="Arial" pitchFamily="34" charset="0"/>
                <a:ea typeface="ＭＳ Ｐゴシック" pitchFamily="34" charset="-128"/>
              </a:rPr>
              <a:t>	iii) This process helps to ensure that only the best research is made public.</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4) Once results are public, the studies can be replicated.</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Replication (p. 38)</a:t>
            </a:r>
            <a:r>
              <a:rPr lang="en-US" altLang="en-US" sz="1200" i="1" dirty="0">
                <a:latin typeface="Arial" pitchFamily="34" charset="0"/>
                <a:ea typeface="ＭＳ Ｐゴシック" pitchFamily="34" charset="-128"/>
              </a:rPr>
              <a:t> is the process of repeating a study and finding a similar outcome each time.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same outcome should be found as long as objective measures and techniques are used and if the original hypothesis was correct.</a:t>
            </a:r>
          </a:p>
          <a:p>
            <a:pPr defTabSz="457200">
              <a:lnSpc>
                <a:spcPct val="70000"/>
              </a:lnSpc>
            </a:pPr>
            <a:r>
              <a:rPr lang="en-US" altLang="en-US" sz="1200" dirty="0">
                <a:latin typeface="Arial" pitchFamily="34" charset="0"/>
                <a:ea typeface="ＭＳ Ｐゴシック" pitchFamily="34" charset="-128"/>
              </a:rPr>
              <a:t>		a) However, not all results are replicated.</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5) Earlier, the Mozart effect was discussed. This is the idea that listening to classical music makes you smarter. One of the first studies claiming this was in 1993.</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Skeptical researchers tried to replicate the results without much luck.</a:t>
            </a:r>
          </a:p>
          <a:p>
            <a:pPr defTabSz="457200">
              <a:lnSpc>
                <a:spcPct val="70000"/>
              </a:lnSpc>
            </a:pPr>
            <a:r>
              <a:rPr lang="en-US" altLang="en-US" sz="1200" dirty="0">
                <a:latin typeface="Arial" pitchFamily="34" charset="0"/>
                <a:ea typeface="ＭＳ Ｐゴシック" pitchFamily="34" charset="-128"/>
              </a:rPr>
              <a:t>		a) Failure to replicate may indicate unintentional researcher bias, or sampling bias, or just fluke results.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15</a:t>
            </a:fld>
            <a:endParaRPr lang="en-US" dirty="0"/>
          </a:p>
        </p:txBody>
      </p:sp>
    </p:spTree>
    <p:extLst>
      <p:ext uri="{BB962C8B-B14F-4D97-AF65-F5344CB8AC3E}">
        <p14:creationId xmlns:p14="http://schemas.microsoft.com/office/powerpoint/2010/main" val="2384244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457200">
              <a:lnSpc>
                <a:spcPct val="80000"/>
              </a:lnSpc>
            </a:pPr>
            <a:r>
              <a:rPr lang="en-US" altLang="en-US" sz="1200" dirty="0">
                <a:latin typeface="Arial" pitchFamily="34" charset="0"/>
                <a:ea typeface="ＭＳ Ｐゴシック" pitchFamily="34" charset="-128"/>
              </a:rPr>
              <a:t>1) There are a lot of scientific-sounding claims being made on TV, the internet, etc. It is important to know how to differentiate between weak and strong research. Poor research comes most often in one of five varieties: unfalsifiable hypotheses, anecdotes, biased selection of data, appeals to authority, and appeals to common sense.</a:t>
            </a:r>
          </a:p>
          <a:p>
            <a:pPr lvl="0" defTabSz="457200">
              <a:lnSpc>
                <a:spcPct val="80000"/>
              </a:lnSpc>
            </a:pPr>
            <a:endParaRPr lang="en-US" altLang="en-US" sz="1200" dirty="0">
              <a:latin typeface="Arial" pitchFamily="34" charset="0"/>
              <a:ea typeface="ＭＳ Ｐゴシック" pitchFamily="34" charset="-128"/>
            </a:endParaRPr>
          </a:p>
          <a:p>
            <a:pPr lvl="0" defTabSz="457200">
              <a:lnSpc>
                <a:spcPct val="80000"/>
              </a:lnSpc>
            </a:pPr>
            <a:r>
              <a:rPr lang="en-US" altLang="en-US" sz="1200" dirty="0">
                <a:latin typeface="Arial" pitchFamily="34" charset="0"/>
                <a:ea typeface="ＭＳ Ｐゴシック" pitchFamily="34" charset="-128"/>
              </a:rPr>
              <a:t>2) For a research hypothesis to be testable, it must be falsifiable. Developing a testable hypothesis can sometimes be very challenging but if you can’t possibly disconfirm a hypothesis, then there is no point in testing it. </a:t>
            </a:r>
          </a:p>
          <a:p>
            <a:pPr lvl="0" defTabSz="457200">
              <a:lnSpc>
                <a:spcPct val="80000"/>
              </a:lnSpc>
            </a:pPr>
            <a:r>
              <a:rPr lang="en-US" altLang="en-US" sz="1200" dirty="0">
                <a:latin typeface="Arial" pitchFamily="34" charset="0"/>
                <a:ea typeface="ＭＳ Ｐゴシック" pitchFamily="34" charset="-128"/>
              </a:rPr>
              <a:t>	</a:t>
            </a:r>
          </a:p>
          <a:p>
            <a:pPr lvl="0" defTabSz="457200">
              <a:lnSpc>
                <a:spcPct val="80000"/>
              </a:lnSpc>
            </a:pPr>
            <a:r>
              <a:rPr lang="en-US" altLang="en-US" sz="1200" dirty="0">
                <a:latin typeface="Arial" pitchFamily="34" charset="0"/>
                <a:ea typeface="ＭＳ Ｐゴシック" pitchFamily="34" charset="-128"/>
              </a:rPr>
              <a:t>	</a:t>
            </a:r>
            <a:r>
              <a:rPr lang="en-US" altLang="en-US" sz="1200" b="1" dirty="0">
                <a:latin typeface="Arial" pitchFamily="34" charset="0"/>
                <a:ea typeface="ＭＳ Ｐゴシック" pitchFamily="34" charset="-128"/>
              </a:rPr>
              <a:t>Falsifiable (p. 38)</a:t>
            </a:r>
            <a:r>
              <a:rPr lang="en-US" altLang="en-US" sz="1200" dirty="0">
                <a:latin typeface="Arial" pitchFamily="34" charset="0"/>
                <a:ea typeface="ＭＳ Ｐゴシック" pitchFamily="34" charset="-128"/>
              </a:rPr>
              <a:t> means that the hypothesis is precise enough that it could be proven false.</a:t>
            </a:r>
          </a:p>
          <a:p>
            <a:pPr lvl="0" defTabSz="457200">
              <a:lnSpc>
                <a:spcPct val="80000"/>
              </a:lnSpc>
            </a:pPr>
            <a:r>
              <a:rPr lang="en-US" altLang="en-US" sz="1200" dirty="0">
                <a:latin typeface="Arial" pitchFamily="34" charset="0"/>
                <a:ea typeface="ＭＳ Ｐゴシック" pitchFamily="34" charset="-128"/>
              </a:rPr>
              <a:t>	</a:t>
            </a:r>
          </a:p>
          <a:p>
            <a:pPr lvl="0" defTabSz="457200">
              <a:lnSpc>
                <a:spcPct val="80000"/>
              </a:lnSpc>
            </a:pPr>
            <a:r>
              <a:rPr lang="en-US" altLang="en-US" sz="1200" dirty="0">
                <a:latin typeface="Arial" pitchFamily="34" charset="0"/>
                <a:ea typeface="ＭＳ Ｐゴシック" pitchFamily="34" charset="-128"/>
              </a:rPr>
              <a:t>3) Anecdotal evidence is another sign of poor research. For example, you might have seen a weight loss commercial with a person who lost 200 pounds.</a:t>
            </a:r>
          </a:p>
          <a:p>
            <a:pPr lvl="0" defTabSz="457200">
              <a:lnSpc>
                <a:spcPct val="80000"/>
              </a:lnSpc>
            </a:pPr>
            <a:r>
              <a:rPr lang="en-US" altLang="en-US" sz="1200" dirty="0">
                <a:latin typeface="Arial" pitchFamily="34" charset="0"/>
                <a:ea typeface="ＭＳ Ｐゴシック" pitchFamily="34" charset="-128"/>
              </a:rPr>
              <a:t> </a:t>
            </a:r>
          </a:p>
          <a:p>
            <a:pPr lvl="0"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Anecdotal Evidence (p. 38)</a:t>
            </a:r>
            <a:r>
              <a:rPr lang="en-US" altLang="en-US" sz="1200" i="1" dirty="0">
                <a:latin typeface="Arial" pitchFamily="34" charset="0"/>
                <a:ea typeface="ＭＳ Ｐゴシック" pitchFamily="34" charset="-128"/>
              </a:rPr>
              <a:t> is an individual</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s story or testimony about an observation or event that is used to make a claim as evidence.</a:t>
            </a:r>
            <a:endParaRPr lang="en-US" altLang="ja-JP" sz="1200" dirty="0">
              <a:latin typeface="Arial" pitchFamily="34" charset="0"/>
              <a:ea typeface="ＭＳ Ｐゴシック" pitchFamily="34" charset="-128"/>
            </a:endParaRPr>
          </a:p>
          <a:p>
            <a:pPr lvl="0" defTabSz="457200">
              <a:lnSpc>
                <a:spcPct val="80000"/>
              </a:lnSpc>
            </a:pPr>
            <a:r>
              <a:rPr lang="en-US" altLang="en-US" sz="1200" dirty="0">
                <a:latin typeface="Arial" pitchFamily="34" charset="0"/>
                <a:ea typeface="ＭＳ Ｐゴシック" pitchFamily="34" charset="-128"/>
              </a:rPr>
              <a:t> </a:t>
            </a:r>
          </a:p>
          <a:p>
            <a:pPr lvl="0" defTabSz="457200">
              <a:lnSpc>
                <a:spcPct val="80000"/>
              </a:lnSpc>
            </a:pPr>
            <a:r>
              <a:rPr lang="en-US" altLang="en-US" sz="1200" dirty="0">
                <a:latin typeface="Arial" pitchFamily="34" charset="0"/>
                <a:ea typeface="ＭＳ Ｐゴシック" pitchFamily="34" charset="-128"/>
              </a:rPr>
              <a:t>	ii) There is no way of knowing if this evidence is true.</a:t>
            </a:r>
          </a:p>
          <a:p>
            <a:pPr lvl="0" defTabSz="457200">
              <a:lnSpc>
                <a:spcPct val="80000"/>
              </a:lnSpc>
            </a:pPr>
            <a:r>
              <a:rPr lang="en-US" altLang="en-US" sz="1200" dirty="0">
                <a:latin typeface="Arial" pitchFamily="34" charset="0"/>
                <a:ea typeface="ＭＳ Ｐゴシック" pitchFamily="34" charset="-128"/>
              </a:rPr>
              <a:t>		a) The result of the weight loss could have been due to a thyroid problem that was fixed or changes in physical activity that were not a part of the diet plan.</a:t>
            </a:r>
          </a:p>
          <a:p>
            <a:pPr lvl="0" defTabSz="457200">
              <a:lnSpc>
                <a:spcPct val="80000"/>
              </a:lnSpc>
            </a:pPr>
            <a:endParaRPr lang="en-US" altLang="en-US" sz="1200" dirty="0">
              <a:latin typeface="Arial" pitchFamily="34" charset="0"/>
              <a:ea typeface="ＭＳ Ｐゴシック" pitchFamily="34" charset="-128"/>
            </a:endParaRPr>
          </a:p>
          <a:p>
            <a:pPr lvl="0" defTabSz="457200">
              <a:lnSpc>
                <a:spcPct val="80000"/>
              </a:lnSpc>
            </a:pPr>
            <a:r>
              <a:rPr lang="en-US" altLang="en-US" sz="1200" dirty="0">
                <a:latin typeface="Arial" pitchFamily="34" charset="0"/>
                <a:ea typeface="ＭＳ Ｐゴシック" pitchFamily="34" charset="-128"/>
              </a:rPr>
              <a:t>4) Even if a scientific claim is backed up by published data, some individuals may present only the data that supports their views.</a:t>
            </a:r>
          </a:p>
          <a:p>
            <a:pPr lvl="0"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vast majority of scientific studies on climate change support the idea that human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is the cause. An unscrupulous politician, though, may cite only the few studies that cast doubt on that.</a:t>
            </a:r>
          </a:p>
        </p:txBody>
      </p:sp>
      <p:sp>
        <p:nvSpPr>
          <p:cNvPr id="4" name="Slide Number Placeholder 3"/>
          <p:cNvSpPr>
            <a:spLocks noGrp="1"/>
          </p:cNvSpPr>
          <p:nvPr>
            <p:ph type="sldNum" sz="quarter" idx="10"/>
          </p:nvPr>
        </p:nvSpPr>
        <p:spPr/>
        <p:txBody>
          <a:bodyPr/>
          <a:lstStyle/>
          <a:p>
            <a:fld id="{A73D6722-9B4D-4E29-B226-C325925A8118}" type="slidenum">
              <a:rPr lang="en-US" smtClean="0"/>
              <a:t>16</a:t>
            </a:fld>
            <a:endParaRPr lang="en-US" dirty="0"/>
          </a:p>
        </p:txBody>
      </p:sp>
    </p:spTree>
    <p:extLst>
      <p:ext uri="{BB962C8B-B14F-4D97-AF65-F5344CB8AC3E}">
        <p14:creationId xmlns:p14="http://schemas.microsoft.com/office/powerpoint/2010/main" val="25796757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5) Appeals to authority are another kind of questionable evidence.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Appeal to Authority (p. 39)</a:t>
            </a:r>
            <a:r>
              <a:rPr lang="en-US" altLang="en-US" sz="1200" i="1" dirty="0">
                <a:latin typeface="Arial" pitchFamily="34" charset="0"/>
                <a:ea typeface="ＭＳ Ｐゴシック" pitchFamily="34" charset="-128"/>
              </a:rPr>
              <a:t> is the belief in an </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expert</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s</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 claim even when no supporting data or scientific evidence is present.</a:t>
            </a:r>
            <a:endParaRPr lang="en-US" altLang="ja-JP"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It is important to note that an expertise in an area or topic does not mean evidence.</a:t>
            </a:r>
          </a:p>
          <a:p>
            <a:pPr defTabSz="457200">
              <a:lnSpc>
                <a:spcPct val="80000"/>
              </a:lnSpc>
            </a:pPr>
            <a:r>
              <a:rPr lang="en-US" altLang="en-US" sz="1200" dirty="0">
                <a:latin typeface="Arial" pitchFamily="34" charset="0"/>
                <a:ea typeface="ＭＳ Ｐゴシック" pitchFamily="34" charset="-128"/>
              </a:rPr>
              <a:t>		a.) The expert could be mistaken, dishonest, overpaid, or misquoted.</a:t>
            </a:r>
          </a:p>
          <a:p>
            <a:pPr defTabSz="457200">
              <a:lnSpc>
                <a:spcPct val="80000"/>
              </a:lnSpc>
            </a:pPr>
            <a:r>
              <a:rPr lang="en-US" altLang="en-US" sz="1200" dirty="0">
                <a:latin typeface="Arial" pitchFamily="34" charset="0"/>
                <a:ea typeface="ＭＳ Ｐゴシック" pitchFamily="34" charset="-128"/>
              </a:rPr>
              <a:t>	ii) One should also check to see if there is corresponding data to support the claim.</a:t>
            </a:r>
          </a:p>
          <a:p>
            <a:pPr defTabSz="457200">
              <a:lnSpc>
                <a:spcPct val="80000"/>
              </a:lnSpc>
            </a:pPr>
            <a:r>
              <a:rPr lang="en-US" altLang="en-US" sz="1200" dirty="0">
                <a:latin typeface="Arial" pitchFamily="34" charset="0"/>
                <a:ea typeface="ＭＳ Ｐゴシック" pitchFamily="34" charset="-128"/>
              </a:rPr>
              <a:t>	iii) It is also important to consider whether the expert has something to gain or a hidden agenda.</a:t>
            </a:r>
          </a:p>
          <a:p>
            <a:pPr defTabSz="457200">
              <a:lnSpc>
                <a:spcPct val="80000"/>
              </a:lnSpc>
            </a:pP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6) The final kind of poor evidence is the appeal to common sense.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Appeal to Common Sense (p. 39)</a:t>
            </a:r>
            <a:r>
              <a:rPr lang="en-US" altLang="en-US" sz="1200" i="1" dirty="0">
                <a:latin typeface="Arial" pitchFamily="34" charset="0"/>
                <a:ea typeface="ＭＳ Ｐゴシック" pitchFamily="34" charset="-128"/>
              </a:rPr>
              <a:t> is the</a:t>
            </a:r>
            <a:r>
              <a:rPr lang="en-US" altLang="en-US" i="1" dirty="0">
                <a:latin typeface="Arial" pitchFamily="34" charset="0"/>
                <a:ea typeface="ＭＳ Ｐゴシック" pitchFamily="34" charset="-128"/>
              </a:rPr>
              <a:t> claim that appears to be sound, but lacks supporting scientific evidence</a:t>
            </a:r>
            <a:r>
              <a:rPr lang="en-US" altLang="en-US" dirty="0">
                <a:latin typeface="Arial" pitchFamily="34" charset="0"/>
                <a:ea typeface="ＭＳ Ｐゴシック" pitchFamily="34" charset="-128"/>
              </a:rPr>
              <a:t>.</a:t>
            </a:r>
            <a:endParaRPr lang="en-US" altLang="ja-JP"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a:t>
            </a:r>
            <a:r>
              <a:rPr lang="en-US" altLang="en-US" dirty="0">
                <a:latin typeface="Arial" pitchFamily="34" charset="0"/>
                <a:ea typeface="ＭＳ Ｐゴシック" pitchFamily="34" charset="-128"/>
              </a:rPr>
              <a:t> many people throughout history assumed the world was the stationary </a:t>
            </a:r>
            <a:r>
              <a:rPr lang="en-US" altLang="en-US" dirty="0" err="1">
                <a:latin typeface="Arial" pitchFamily="34" charset="0"/>
                <a:ea typeface="ＭＳ Ｐゴシック" pitchFamily="34" charset="-128"/>
              </a:rPr>
              <a:t>centre</a:t>
            </a:r>
            <a:r>
              <a:rPr lang="en-US" altLang="en-US" dirty="0">
                <a:latin typeface="Arial" pitchFamily="34" charset="0"/>
                <a:ea typeface="ＭＳ Ｐゴシック" pitchFamily="34" charset="-128"/>
              </a:rPr>
              <a:t> of the universe. The idea that the Earth could orbit the sun at blinding speeds</a:t>
            </a:r>
          </a:p>
          <a:p>
            <a:pPr defTabSz="457200"/>
            <a:r>
              <a:rPr lang="en-US" altLang="en-US" dirty="0">
                <a:latin typeface="Arial" pitchFamily="34" charset="0"/>
                <a:ea typeface="ＭＳ Ｐゴシック" pitchFamily="34" charset="-128"/>
              </a:rPr>
              <a:t>was deemed nonsense because surely such a force would fling us all into space.</a:t>
            </a:r>
          </a:p>
          <a:p>
            <a:pPr defTabSz="457200"/>
            <a:r>
              <a:rPr lang="en-US" altLang="en-US" sz="1200" dirty="0">
                <a:latin typeface="Arial" pitchFamily="34" charset="0"/>
                <a:ea typeface="ＭＳ Ｐゴシック" pitchFamily="34" charset="-128"/>
              </a:rPr>
              <a:t>		a) Appeals to tradition and appeals to novelty can also lead to mistaken beliefs.</a:t>
            </a:r>
            <a:endParaRPr lang="en-US" dirty="0"/>
          </a:p>
          <a:p>
            <a:pPr lvl="1" defTabSz="457200">
              <a:lnSpc>
                <a:spcPct val="80000"/>
              </a:lnSpc>
            </a:pPr>
            <a:endParaRPr lang="en-US" altLang="en-US" sz="1200"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17</a:t>
            </a:fld>
            <a:endParaRPr lang="en-US" dirty="0"/>
          </a:p>
        </p:txBody>
      </p:sp>
    </p:spTree>
    <p:extLst>
      <p:ext uri="{BB962C8B-B14F-4D97-AF65-F5344CB8AC3E}">
        <p14:creationId xmlns:p14="http://schemas.microsoft.com/office/powerpoint/2010/main" val="4840393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pPr>
            <a:r>
              <a:rPr lang="en-US" altLang="en-US" sz="1200" b="1" dirty="0">
                <a:latin typeface="Arial" pitchFamily="34" charset="0"/>
                <a:ea typeface="ＭＳ Ｐゴシック" pitchFamily="34" charset="-128"/>
              </a:rPr>
              <a:t>Know</a:t>
            </a:r>
            <a:r>
              <a:rPr lang="en-US" altLang="en-US" sz="1200" dirty="0">
                <a:latin typeface="Arial" pitchFamily="34" charset="0"/>
                <a:ea typeface="ＭＳ Ｐゴシック" pitchFamily="34" charset="-128"/>
              </a:rPr>
              <a:t> the key terminology related to research designs.</a:t>
            </a:r>
          </a:p>
          <a:p>
            <a:pPr lvl="1">
              <a:lnSpc>
                <a:spcPct val="80000"/>
              </a:lnSpc>
            </a:pPr>
            <a:r>
              <a:rPr lang="en-US" altLang="en-US" sz="1200" dirty="0">
                <a:latin typeface="Arial" pitchFamily="34" charset="0"/>
                <a:ea typeface="ＭＳ Ｐゴシック" pitchFamily="34" charset="-128"/>
              </a:rPr>
              <a:t>See bold, italicized terms below.</a:t>
            </a:r>
          </a:p>
          <a:p>
            <a:pPr>
              <a:lnSpc>
                <a:spcPct val="80000"/>
              </a:lnSpc>
            </a:pPr>
            <a:r>
              <a:rPr lang="en-US" altLang="en-US" sz="1200" dirty="0">
                <a:latin typeface="Arial" pitchFamily="34" charset="0"/>
                <a:ea typeface="ＭＳ Ｐゴシック" pitchFamily="34" charset="-128"/>
              </a:rPr>
              <a:t> </a:t>
            </a:r>
          </a:p>
          <a:p>
            <a:pPr>
              <a:lnSpc>
                <a:spcPct val="80000"/>
              </a:lnSpc>
            </a:pPr>
            <a:r>
              <a:rPr lang="en-US" altLang="en-US" sz="1200" b="1" dirty="0">
                <a:latin typeface="Arial" pitchFamily="34" charset="0"/>
                <a:ea typeface="ＭＳ Ｐゴシック" pitchFamily="34" charset="-128"/>
              </a:rPr>
              <a:t>Understand </a:t>
            </a:r>
            <a:r>
              <a:rPr lang="en-US" altLang="en-US" sz="1200" dirty="0">
                <a:latin typeface="Arial" pitchFamily="34" charset="0"/>
                <a:ea typeface="ＭＳ Ｐゴシック" pitchFamily="34" charset="-128"/>
              </a:rPr>
              <a:t>what it means when variables are positively or negatively correlated.</a:t>
            </a:r>
          </a:p>
          <a:p>
            <a:pPr lvl="1">
              <a:lnSpc>
                <a:spcPct val="80000"/>
              </a:lnSpc>
            </a:pPr>
            <a:r>
              <a:rPr lang="en-US" altLang="en-US" sz="1200" dirty="0">
                <a:latin typeface="Arial" pitchFamily="34" charset="0"/>
                <a:ea typeface="ＭＳ Ｐゴシック" pitchFamily="34" charset="-128"/>
              </a:rPr>
              <a:t>When two variables are positively correlated, they happen together (increase or decrease). For example, income and education or positively correlated. When two variables are negatively correlated, as one increases, the other decreases. For example, more sleep is associated with less irritability.</a:t>
            </a:r>
          </a:p>
          <a:p>
            <a:pPr>
              <a:lnSpc>
                <a:spcPct val="80000"/>
              </a:lnSpc>
            </a:pPr>
            <a:r>
              <a:rPr lang="en-US" altLang="en-US" sz="1200" dirty="0">
                <a:latin typeface="Arial" pitchFamily="34" charset="0"/>
                <a:ea typeface="ＭＳ Ｐゴシック" pitchFamily="34" charset="-128"/>
              </a:rPr>
              <a:t> </a:t>
            </a:r>
          </a:p>
          <a:p>
            <a:pPr>
              <a:lnSpc>
                <a:spcPct val="80000"/>
              </a:lnSpc>
            </a:pPr>
            <a:r>
              <a:rPr lang="en-US" altLang="en-US" sz="1200" b="1" dirty="0">
                <a:latin typeface="Arial" pitchFamily="34" charset="0"/>
                <a:ea typeface="ＭＳ Ｐゴシック" pitchFamily="34" charset="-128"/>
              </a:rPr>
              <a:t>Understand</a:t>
            </a:r>
            <a:r>
              <a:rPr lang="en-US" altLang="en-US" sz="1200" dirty="0">
                <a:latin typeface="Arial" pitchFamily="34" charset="0"/>
                <a:ea typeface="ＭＳ Ｐゴシック" pitchFamily="34" charset="-128"/>
              </a:rPr>
              <a:t> how experiments help demonstrate cause-and-effect relationships.</a:t>
            </a:r>
          </a:p>
          <a:p>
            <a:pPr lvl="1">
              <a:lnSpc>
                <a:spcPct val="80000"/>
              </a:lnSpc>
            </a:pPr>
            <a:r>
              <a:rPr lang="en-US" altLang="en-US" sz="1200" dirty="0">
                <a:latin typeface="Arial" pitchFamily="34" charset="0"/>
                <a:ea typeface="ＭＳ Ｐゴシック" pitchFamily="34" charset="-128"/>
              </a:rPr>
              <a:t>Experiments rely on random assignment and the manipulation of an independent variable to show cause and effect. Two or more groups are randomly assigned to a group to ensure the groups are roughly equal. Then researchers manipulate an independent variable and measure the dependent variable. If one group turns out to be different, that difference is most likely due to the independent variable.</a:t>
            </a:r>
          </a:p>
          <a:p>
            <a:pPr>
              <a:lnSpc>
                <a:spcPct val="80000"/>
              </a:lnSpc>
            </a:pPr>
            <a:r>
              <a:rPr lang="en-US" altLang="en-US" sz="1200" dirty="0">
                <a:latin typeface="Arial" pitchFamily="34" charset="0"/>
                <a:ea typeface="ＭＳ Ｐゴシック" pitchFamily="34" charset="-128"/>
              </a:rPr>
              <a:t> </a:t>
            </a:r>
          </a:p>
          <a:p>
            <a:pPr>
              <a:lnSpc>
                <a:spcPct val="80000"/>
              </a:lnSpc>
            </a:pPr>
            <a:r>
              <a:rPr lang="en-US" altLang="en-US" sz="1200" b="1" dirty="0">
                <a:latin typeface="Arial" pitchFamily="34" charset="0"/>
                <a:ea typeface="ＭＳ Ｐゴシック" pitchFamily="34" charset="-128"/>
              </a:rPr>
              <a:t>Apply</a:t>
            </a:r>
            <a:r>
              <a:rPr lang="en-US" altLang="en-US" sz="1200" dirty="0">
                <a:latin typeface="Arial" pitchFamily="34" charset="0"/>
                <a:ea typeface="ＭＳ Ｐゴシック" pitchFamily="34" charset="-128"/>
              </a:rPr>
              <a:t> the terms and concepts of experimental methods to research examples.</a:t>
            </a:r>
          </a:p>
          <a:p>
            <a:pPr lvl="1">
              <a:lnSpc>
                <a:spcPct val="80000"/>
              </a:lnSpc>
            </a:pPr>
            <a:r>
              <a:rPr lang="en-US" altLang="en-US" sz="1200" dirty="0">
                <a:latin typeface="Arial" pitchFamily="34" charset="0"/>
                <a:ea typeface="ＭＳ Ｐゴシック" pitchFamily="34" charset="-128"/>
              </a:rPr>
              <a:t>Students should be able to read research scenarios and identify which experimental methods are being used.</a:t>
            </a:r>
          </a:p>
          <a:p>
            <a:pPr>
              <a:lnSpc>
                <a:spcPct val="80000"/>
              </a:lnSpc>
            </a:pPr>
            <a:r>
              <a:rPr lang="en-US" altLang="en-US" sz="1200" dirty="0">
                <a:latin typeface="Arial" pitchFamily="34" charset="0"/>
                <a:ea typeface="ＭＳ Ｐゴシック" pitchFamily="34" charset="-128"/>
              </a:rPr>
              <a:t> </a:t>
            </a:r>
          </a:p>
          <a:p>
            <a:pPr>
              <a:lnSpc>
                <a:spcPct val="80000"/>
              </a:lnSpc>
            </a:pPr>
            <a:r>
              <a:rPr lang="en-US" altLang="en-US" sz="1200" b="1" dirty="0">
                <a:latin typeface="Arial" pitchFamily="34" charset="0"/>
                <a:ea typeface="ＭＳ Ｐゴシック" pitchFamily="34" charset="-128"/>
              </a:rPr>
              <a:t>Analyze</a:t>
            </a:r>
            <a:r>
              <a:rPr lang="en-US" altLang="en-US" sz="1200" dirty="0">
                <a:latin typeface="Arial" pitchFamily="34" charset="0"/>
                <a:ea typeface="ＭＳ Ｐゴシック" pitchFamily="34" charset="-128"/>
              </a:rPr>
              <a:t> the pros and cons of descriptive, correlational, and experimental research designs.</a:t>
            </a:r>
          </a:p>
          <a:p>
            <a:pPr lvl="1">
              <a:lnSpc>
                <a:spcPct val="80000"/>
              </a:lnSpc>
            </a:pPr>
            <a:r>
              <a:rPr lang="en-US" altLang="en-US" sz="1200" dirty="0">
                <a:latin typeface="Arial" pitchFamily="34" charset="0"/>
                <a:ea typeface="ＭＳ Ｐゴシック" pitchFamily="34" charset="-128"/>
              </a:rPr>
              <a:t>Descriptive methods allow researchers to observe and give rich details about naturally occurring </a:t>
            </a:r>
            <a:r>
              <a:rPr lang="en-US" altLang="en-US" sz="1200" dirty="0" err="1">
                <a:latin typeface="Arial" pitchFamily="34" charset="0"/>
                <a:ea typeface="ＭＳ Ｐゴシック" pitchFamily="34" charset="-128"/>
              </a:rPr>
              <a:t>behaviours</a:t>
            </a:r>
            <a:r>
              <a:rPr lang="en-US" altLang="en-US" sz="1200" dirty="0">
                <a:latin typeface="Arial" pitchFamily="34" charset="0"/>
                <a:ea typeface="ＭＳ Ｐゴシック" pitchFamily="34" charset="-128"/>
              </a:rPr>
              <a:t>. Correlational designs build on this design by showing how those observed variables relate. However, correlation does not equal causation. Experiments are needed to determine cause-and-effect relations. However, experiments done in laboratories may lack generalizability to real-world situations.</a:t>
            </a:r>
            <a:endParaRPr lang="en-US" sz="1200" dirty="0"/>
          </a:p>
          <a:p>
            <a:pPr lvl="1" defTabSz="457200">
              <a:lnSpc>
                <a:spcPct val="80000"/>
              </a:lnSpc>
            </a:pPr>
            <a:endParaRPr lang="en-US" altLang="en-US" sz="1200"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18</a:t>
            </a:fld>
            <a:endParaRPr lang="en-US" dirty="0"/>
          </a:p>
        </p:txBody>
      </p:sp>
    </p:spTree>
    <p:extLst>
      <p:ext uri="{BB962C8B-B14F-4D97-AF65-F5344CB8AC3E}">
        <p14:creationId xmlns:p14="http://schemas.microsoft.com/office/powerpoint/2010/main" val="3404298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The beginning of any new line of research must involve descriptive data.</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type of data is only from observations.</a:t>
            </a:r>
          </a:p>
          <a:p>
            <a:pPr defTabSz="457200">
              <a:lnSpc>
                <a:spcPct val="70000"/>
              </a:lnSpc>
            </a:pPr>
            <a:r>
              <a:rPr lang="en-US" altLang="en-US" sz="1200" dirty="0">
                <a:latin typeface="Arial" pitchFamily="34" charset="0"/>
                <a:ea typeface="ＭＳ Ｐゴシック" pitchFamily="34" charset="-128"/>
              </a:rPr>
              <a:t>	ii) There is no attempt to explain why a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happened.</a:t>
            </a:r>
          </a:p>
          <a:p>
            <a:pPr defTabSz="457200">
              <a:lnSpc>
                <a:spcPct val="70000"/>
              </a:lnSpc>
            </a:pPr>
            <a:r>
              <a:rPr lang="en-US" altLang="en-US" sz="1200" dirty="0">
                <a:latin typeface="Arial" pitchFamily="34" charset="0"/>
                <a:ea typeface="ＭＳ Ｐゴシック" pitchFamily="34" charset="-128"/>
              </a:rPr>
              <a:t>	iii) For example, researchers might observe a two-year-old and count how many words are spoken or see how many hours per week a typical college student spends on homework.</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dirty="0">
                <a:latin typeface="Arial" pitchFamily="34" charset="0"/>
                <a:ea typeface="ＭＳ Ｐゴシック" pitchFamily="34" charset="-128"/>
              </a:rPr>
              <a:t>Qualitative research (p. 42)</a:t>
            </a:r>
            <a:r>
              <a:rPr lang="en-US" altLang="en-US" sz="1200" dirty="0">
                <a:latin typeface="Arial" pitchFamily="34" charset="0"/>
                <a:ea typeface="ＭＳ Ｐゴシック" pitchFamily="34" charset="-128"/>
              </a:rPr>
              <a:t> </a:t>
            </a:r>
            <a:r>
              <a:rPr lang="en-US" altLang="en-US" sz="1200" i="1" dirty="0">
                <a:latin typeface="Arial" pitchFamily="34" charset="0"/>
                <a:ea typeface="ＭＳ Ｐゴシック" pitchFamily="34" charset="-128"/>
              </a:rPr>
              <a:t>involvers examining an issue or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 without performing numerical measurements of the variables.</a:t>
            </a:r>
          </a:p>
          <a:p>
            <a:pPr marL="0" marR="0" lvl="0" indent="0" algn="l" defTabSz="457200" rtl="0" eaLnBrk="1" fontAlgn="auto" latinLnBrk="0" hangingPunct="1">
              <a:lnSpc>
                <a:spcPct val="70000"/>
              </a:lnSpc>
              <a:spcBef>
                <a:spcPts val="0"/>
              </a:spcBef>
              <a:spcAft>
                <a:spcPts val="0"/>
              </a:spcAft>
              <a:buClrTx/>
              <a:buSzTx/>
              <a:buFontTx/>
              <a:buNone/>
              <a:tabLst/>
              <a:defRPr/>
            </a:pPr>
            <a:endParaRPr lang="en-US" altLang="en-US" sz="1200" dirty="0">
              <a:latin typeface="Arial" pitchFamily="34" charset="0"/>
              <a:ea typeface="ＭＳ Ｐゴシック" pitchFamily="34" charset="-128"/>
            </a:endParaRPr>
          </a:p>
          <a:p>
            <a:pPr marL="0" marR="0" lvl="0" indent="0" algn="l" defTabSz="457200" rtl="0" eaLnBrk="1" fontAlgn="auto" latinLnBrk="0" hangingPunct="1">
              <a:lnSpc>
                <a:spcPct val="70000"/>
              </a:lnSpc>
              <a:spcBef>
                <a:spcPts val="0"/>
              </a:spcBef>
              <a:spcAft>
                <a:spcPts val="0"/>
              </a:spcAft>
              <a:buClrTx/>
              <a:buSzTx/>
              <a:buFontTx/>
              <a:buNone/>
              <a:tabLst/>
              <a:defRPr/>
            </a:pPr>
            <a:r>
              <a:rPr lang="en-US" altLang="en-US" sz="1200" dirty="0">
                <a:latin typeface="Arial" pitchFamily="34" charset="0"/>
                <a:ea typeface="ＭＳ Ｐゴシック" pitchFamily="34" charset="-128"/>
              </a:rPr>
              <a:t>2) To gather descriptive data, psychologists use case studies, naturalistic observation, or surveys and questionnaires.</a:t>
            </a:r>
          </a:p>
        </p:txBody>
      </p:sp>
      <p:sp>
        <p:nvSpPr>
          <p:cNvPr id="4" name="Slide Number Placeholder 3"/>
          <p:cNvSpPr>
            <a:spLocks noGrp="1"/>
          </p:cNvSpPr>
          <p:nvPr>
            <p:ph type="sldNum" sz="quarter" idx="10"/>
          </p:nvPr>
        </p:nvSpPr>
        <p:spPr/>
        <p:txBody>
          <a:bodyPr/>
          <a:lstStyle/>
          <a:p>
            <a:fld id="{A73D6722-9B4D-4E29-B226-C325925A8118}" type="slidenum">
              <a:rPr lang="en-US" smtClean="0"/>
              <a:t>19</a:t>
            </a:fld>
            <a:endParaRPr lang="en-US" dirty="0"/>
          </a:p>
        </p:txBody>
      </p:sp>
    </p:spTree>
    <p:extLst>
      <p:ext uri="{BB962C8B-B14F-4D97-AF65-F5344CB8AC3E}">
        <p14:creationId xmlns:p14="http://schemas.microsoft.com/office/powerpoint/2010/main" val="577440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1) </a:t>
            </a:r>
            <a:r>
              <a:rPr lang="en-IN" dirty="0" err="1"/>
              <a:t>MathType</a:t>
            </a:r>
            <a:r>
              <a:rPr lang="en-IN" dirty="0"/>
              <a:t> Plugin</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2) Math Player (free versions available)</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3) NVDA Reader (free versions available)</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a:t>
            </a:fld>
            <a:endParaRPr lang="en-US" dirty="0"/>
          </a:p>
        </p:txBody>
      </p:sp>
    </p:spTree>
    <p:extLst>
      <p:ext uri="{BB962C8B-B14F-4D97-AF65-F5344CB8AC3E}">
        <p14:creationId xmlns:p14="http://schemas.microsoft.com/office/powerpoint/2010/main" val="19919962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Case studies are useful when a researcher can assess very specific details about an individual, such as symptoms of psychological disorders and detailed descriptions of successes or failures in treatment.</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i="1" dirty="0">
                <a:latin typeface="Arial" pitchFamily="34" charset="0"/>
                <a:ea typeface="ＭＳ Ｐゴシック" pitchFamily="34" charset="-128"/>
              </a:rPr>
              <a:t>	Case Study (p. 43)</a:t>
            </a:r>
            <a:r>
              <a:rPr lang="en-US" altLang="en-US" sz="1200" i="1" dirty="0">
                <a:latin typeface="Arial" pitchFamily="34" charset="0"/>
                <a:ea typeface="ＭＳ Ｐゴシック" pitchFamily="34" charset="-128"/>
              </a:rPr>
              <a:t> is an in-depth report about the details of a specific case.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design allows researchers to gain extensive details regarding the effects of a treatment on an individual.</a:t>
            </a:r>
          </a:p>
          <a:p>
            <a:pPr defTabSz="457200">
              <a:lnSpc>
                <a:spcPct val="70000"/>
              </a:lnSpc>
            </a:pPr>
            <a:r>
              <a:rPr lang="en-US" altLang="en-US" sz="1200" dirty="0">
                <a:latin typeface="Arial" pitchFamily="34" charset="0"/>
                <a:ea typeface="ＭＳ Ｐゴシック" pitchFamily="34" charset="-128"/>
              </a:rPr>
              <a:t>	ii) For example, one study followed an individual for 16 weeks to examine a specific type of anxiety disorder.</a:t>
            </a:r>
          </a:p>
          <a:p>
            <a:pPr defTabSz="457200">
              <a:lnSpc>
                <a:spcPct val="70000"/>
              </a:lnSpc>
            </a:pPr>
            <a:r>
              <a:rPr lang="en-US" altLang="en-US" sz="1200" dirty="0">
                <a:latin typeface="Arial" pitchFamily="34" charset="0"/>
                <a:ea typeface="ＭＳ Ｐゴシック" pitchFamily="34" charset="-128"/>
              </a:rPr>
              <a:t>	iii) Researchers documented how and when changes happened, and the effects of the treatment on the individual and the individual</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life.</a:t>
            </a:r>
          </a:p>
          <a:p>
            <a:pPr defTabSz="457200">
              <a:lnSpc>
                <a:spcPct val="70000"/>
              </a:lnSpc>
            </a:pPr>
            <a:r>
              <a:rPr lang="en-US" altLang="en-US" sz="1200" dirty="0">
                <a:latin typeface="Arial" pitchFamily="34" charset="0"/>
                <a:ea typeface="ＭＳ Ｐゴシック" pitchFamily="34" charset="-128"/>
              </a:rPr>
              <a:t> 	iv) The main disadvantage of this design is that there is no guarantee the findings can be generalized to other individuals and situations.</a:t>
            </a:r>
            <a:endParaRPr lang="en-US" dirty="0"/>
          </a:p>
          <a:p>
            <a:pPr>
              <a:lnSpc>
                <a:spcPct val="90000"/>
              </a:lnSpc>
            </a:pPr>
            <a:endParaRPr lang="en-US" altLang="en-US" sz="1200" dirty="0">
              <a:latin typeface="Arial" pitchFamily="34" charset="0"/>
              <a:ea typeface="ＭＳ Ｐゴシック" pitchFamily="34" charset="-128"/>
            </a:endParaRPr>
          </a:p>
          <a:p>
            <a:pPr>
              <a:lnSpc>
                <a:spcPct val="90000"/>
              </a:lnSpc>
            </a:pPr>
            <a:r>
              <a:rPr lang="en-US" altLang="en-US" sz="1200" dirty="0">
                <a:latin typeface="Arial" pitchFamily="34" charset="0"/>
                <a:ea typeface="ＭＳ Ｐゴシック" pitchFamily="34" charset="-128"/>
              </a:rPr>
              <a:t>2) Another approach is to observe people and animals in their natural settings.</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Naturalistic Observation (p. 44)</a:t>
            </a:r>
            <a:r>
              <a:rPr lang="en-US" altLang="en-US" sz="1200" i="1" dirty="0">
                <a:latin typeface="Arial" pitchFamily="34" charset="0"/>
                <a:ea typeface="ＭＳ Ｐゴシック" pitchFamily="34" charset="-128"/>
              </a:rPr>
              <a:t> is when psychologists unobtrusively observe and record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 as it occurs in the subject</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s natural environment.</a:t>
            </a:r>
            <a:endParaRPr lang="en-US" altLang="ja-JP" sz="1200" dirty="0">
              <a:latin typeface="Arial" pitchFamily="34" charset="0"/>
              <a:ea typeface="ＭＳ Ｐゴシック" pitchFamily="34" charset="-128"/>
            </a:endParaRPr>
          </a:p>
          <a:p>
            <a:pPr>
              <a:lnSpc>
                <a:spcPct val="9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Naturalistic observation can happen anywhere that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occurs. </a:t>
            </a:r>
          </a:p>
          <a:p>
            <a:pPr>
              <a:lnSpc>
                <a:spcPct val="90000"/>
              </a:lnSpc>
            </a:pPr>
            <a:r>
              <a:rPr lang="en-US" altLang="en-US" sz="1200" dirty="0">
                <a:latin typeface="Arial" pitchFamily="34" charset="0"/>
                <a:ea typeface="ＭＳ Ｐゴシック" pitchFamily="34" charset="-128"/>
              </a:rPr>
              <a:t>	ii) For example, researchers might observe chimpanzees in forests or even human </a:t>
            </a:r>
            <a:r>
              <a:rPr lang="en-US" altLang="en-US" sz="1200" dirty="0" err="1">
                <a:latin typeface="Arial" pitchFamily="34" charset="0"/>
                <a:ea typeface="ＭＳ Ｐゴシック" pitchFamily="34" charset="-128"/>
              </a:rPr>
              <a:t>behaviours</a:t>
            </a:r>
            <a:r>
              <a:rPr lang="en-US" altLang="en-US" sz="1200" dirty="0">
                <a:latin typeface="Arial" pitchFamily="34" charset="0"/>
                <a:ea typeface="ＭＳ Ｐゴシック" pitchFamily="34" charset="-128"/>
              </a:rPr>
              <a:t> after drinking at a bar.</a:t>
            </a:r>
          </a:p>
          <a:p>
            <a:pPr>
              <a:lnSpc>
                <a:spcPct val="90000"/>
              </a:lnSpc>
            </a:pPr>
            <a:r>
              <a:rPr lang="en-US" altLang="en-US" sz="1200" dirty="0">
                <a:latin typeface="Arial" pitchFamily="34" charset="0"/>
                <a:ea typeface="ＭＳ Ｐゴシック" pitchFamily="34" charset="-128"/>
              </a:rPr>
              <a:t>	iii) The key is that the researchers are making systematic observations of specific variables according to operational definitions.</a:t>
            </a:r>
          </a:p>
          <a:p>
            <a:pPr>
              <a:lnSpc>
                <a:spcPct val="90000"/>
              </a:lnSpc>
            </a:pPr>
            <a:r>
              <a:rPr lang="en-US" altLang="en-US" sz="1200" dirty="0">
                <a:latin typeface="Arial" pitchFamily="34" charset="0"/>
                <a:ea typeface="ＭＳ Ｐゴシック" pitchFamily="34" charset="-128"/>
              </a:rPr>
              <a:t>		a) This is in contrast to those of us who like to people-watch.</a:t>
            </a:r>
          </a:p>
          <a:p>
            <a:pPr>
              <a:lnSpc>
                <a:spcPct val="90000"/>
              </a:lnSpc>
            </a:pPr>
            <a:r>
              <a:rPr lang="en-US" altLang="en-US" sz="1200" dirty="0">
                <a:latin typeface="Arial" pitchFamily="34" charset="0"/>
                <a:ea typeface="ＭＳ Ｐゴシック" pitchFamily="34" charset="-128"/>
              </a:rPr>
              <a:t>	iv) However, when researchers want more specific types of data, sometimes they need to develop specific questions for participants to answer.</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dirty="0">
                <a:latin typeface="Arial" pitchFamily="34" charset="0"/>
                <a:ea typeface="ＭＳ Ｐゴシック" pitchFamily="34" charset="-128"/>
              </a:rPr>
              <a:t>3) Surveys and questionnaires are still a method of observation, except now the participant is making the observation regarding his/her beliefs, attitudes, opinions, etc.</a:t>
            </a:r>
          </a:p>
          <a:p>
            <a:pPr>
              <a:lnSpc>
                <a:spcPct val="70000"/>
              </a:lnSpc>
            </a:pPr>
            <a:endParaRPr lang="en-US" altLang="en-US" sz="1200" b="1" i="1" dirty="0">
              <a:latin typeface="Arial" pitchFamily="34" charset="0"/>
              <a:ea typeface="ＭＳ Ｐゴシック" pitchFamily="34" charset="-128"/>
            </a:endParaRPr>
          </a:p>
          <a:p>
            <a:pPr>
              <a:lnSpc>
                <a:spcPct val="70000"/>
              </a:lnSpc>
            </a:pPr>
            <a:r>
              <a:rPr lang="en-US" altLang="en-US" sz="1200" b="1" i="1" dirty="0">
                <a:latin typeface="Arial" pitchFamily="34" charset="0"/>
                <a:ea typeface="ＭＳ Ｐゴシック" pitchFamily="34" charset="-128"/>
              </a:rPr>
              <a:t>	Self-Reporting (p. 45)</a:t>
            </a:r>
            <a:r>
              <a:rPr lang="en-US" altLang="en-US" sz="1200" i="1" dirty="0">
                <a:latin typeface="Arial" pitchFamily="34" charset="0"/>
                <a:ea typeface="ＭＳ Ｐゴシック" pitchFamily="34" charset="-128"/>
              </a:rPr>
              <a:t> is a method in which responses are provided directly by the people who are being studied, typically through face-to-face interviews, phone surveys, paper and pencil tests, and web-based questionnaires.</a:t>
            </a:r>
            <a:endParaRPr lang="en-US" altLang="en-US" sz="1200" dirty="0">
              <a:latin typeface="Arial" pitchFamily="34" charset="0"/>
              <a:ea typeface="ＭＳ Ｐゴシック" pitchFamily="34" charset="-128"/>
            </a:endParaRPr>
          </a:p>
          <a:p>
            <a:pPr>
              <a:lnSpc>
                <a:spcPct val="70000"/>
              </a:lnSpc>
            </a:pPr>
            <a:r>
              <a:rPr lang="en-US" altLang="en-US" sz="1200" dirty="0">
                <a:latin typeface="Arial" pitchFamily="34" charset="0"/>
                <a:ea typeface="ＭＳ Ｐゴシック" pitchFamily="34" charset="-128"/>
              </a:rPr>
              <a:t> </a:t>
            </a:r>
          </a:p>
          <a:p>
            <a:pPr>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Self-reports usually take the form of surveys that include scales measuring attitudes, opinions, beliefs, and abilities.</a:t>
            </a:r>
          </a:p>
          <a:p>
            <a:pPr>
              <a:lnSpc>
                <a:spcPct val="70000"/>
              </a:lnSpc>
            </a:pPr>
            <a:r>
              <a:rPr lang="en-US" altLang="en-US" sz="1200" dirty="0">
                <a:latin typeface="Arial" pitchFamily="34" charset="0"/>
                <a:ea typeface="ＭＳ Ｐゴシック" pitchFamily="34" charset="-128"/>
              </a:rPr>
              <a:t>	ii) Respondents rate their agreement with a set of statements on a scale (e.g., 1 to 7).</a:t>
            </a:r>
          </a:p>
          <a:p>
            <a:pPr>
              <a:lnSpc>
                <a:spcPct val="70000"/>
              </a:lnSpc>
            </a:pPr>
            <a:r>
              <a:rPr lang="en-US" altLang="en-US" sz="1200" dirty="0">
                <a:latin typeface="Arial" pitchFamily="34" charset="0"/>
                <a:ea typeface="ＭＳ Ｐゴシック" pitchFamily="34" charset="-128"/>
              </a:rPr>
              <a:t>	iii) Self-reports also include achievement and intelligence tests designed to measure cognitive abilities.</a:t>
            </a:r>
            <a:endParaRPr lang="en-US" dirty="0"/>
          </a:p>
          <a:p>
            <a:pPr lvl="1" defTabSz="457200">
              <a:lnSpc>
                <a:spcPct val="80000"/>
              </a:lnSpc>
            </a:pPr>
            <a:endParaRPr lang="en-US" altLang="en-US" sz="1200"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20</a:t>
            </a:fld>
            <a:endParaRPr lang="en-US" dirty="0"/>
          </a:p>
        </p:txBody>
      </p:sp>
    </p:spTree>
    <p:extLst>
      <p:ext uri="{BB962C8B-B14F-4D97-AF65-F5344CB8AC3E}">
        <p14:creationId xmlns:p14="http://schemas.microsoft.com/office/powerpoint/2010/main" val="2022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1) Psychologists almost always observe more than one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or variable in descriptive research and they often want to know how these variables relate.</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Correlational Research (p. 45)</a:t>
            </a:r>
            <a:r>
              <a:rPr lang="en-US" altLang="en-US" sz="1200" i="1" dirty="0">
                <a:latin typeface="Arial" pitchFamily="34" charset="0"/>
                <a:ea typeface="ＭＳ Ｐゴシック" pitchFamily="34" charset="-128"/>
              </a:rPr>
              <a:t> involves measuring the degree of association between two or more variables.</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Correlational research may involve any of the descriptive methods discussed earlier, but now the data are evaluated in such a way to see if there are relationships between the variables.</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do countries with higher graduation rates also tend to have higher income levels?</a:t>
            </a:r>
          </a:p>
          <a:p>
            <a:pPr defTabSz="457200">
              <a:lnSpc>
                <a:spcPct val="80000"/>
              </a:lnSpc>
            </a:pPr>
            <a:r>
              <a:rPr lang="en-US" altLang="en-US" sz="1200" dirty="0">
                <a:latin typeface="Arial" pitchFamily="34" charset="0"/>
                <a:ea typeface="ＭＳ Ｐゴシック" pitchFamily="34" charset="-128"/>
              </a:rPr>
              <a:t>		a) How the variables relate or correlate can be visualized by using scatter plots.</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3) Correlations have two main characteristics.</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They have a direction (Figure 2.4).</a:t>
            </a:r>
          </a:p>
          <a:p>
            <a:pPr defTabSz="457200">
              <a:lnSpc>
                <a:spcPct val="80000"/>
              </a:lnSpc>
            </a:pPr>
            <a:r>
              <a:rPr lang="en-US" altLang="en-US" sz="1200" dirty="0">
                <a:latin typeface="Arial" pitchFamily="34" charset="0"/>
                <a:ea typeface="ＭＳ Ｐゴシック" pitchFamily="34" charset="-128"/>
              </a:rPr>
              <a:t>		a) They can be positive, meaning they both variables occur together (e.g., as one increases, so does the other).</a:t>
            </a:r>
          </a:p>
          <a:p>
            <a:pPr defTabSz="457200">
              <a:lnSpc>
                <a:spcPct val="80000"/>
              </a:lnSpc>
            </a:pPr>
            <a:r>
              <a:rPr lang="en-US" altLang="en-US" sz="1200" dirty="0">
                <a:latin typeface="Arial" pitchFamily="34" charset="0"/>
                <a:ea typeface="ＭＳ Ｐゴシック" pitchFamily="34" charset="-128"/>
              </a:rPr>
              <a:t>		b) They can be negative, meaning that more of one variable, the less of the other (e.g., more sleep, less irritability).</a:t>
            </a:r>
          </a:p>
          <a:p>
            <a:pPr defTabSz="457200">
              <a:lnSpc>
                <a:spcPct val="80000"/>
              </a:lnSpc>
            </a:pPr>
            <a:r>
              <a:rPr lang="en-US" altLang="en-US" sz="1200" dirty="0">
                <a:latin typeface="Arial" pitchFamily="34" charset="0"/>
                <a:ea typeface="ＭＳ Ｐゴシック" pitchFamily="34" charset="-128"/>
              </a:rPr>
              <a:t>	ii) Correlations also have </a:t>
            </a:r>
            <a:r>
              <a:rPr lang="en-US" altLang="en-US" sz="1200" i="1" dirty="0">
                <a:latin typeface="Arial" pitchFamily="34" charset="0"/>
                <a:ea typeface="ＭＳ Ｐゴシック" pitchFamily="34" charset="-128"/>
              </a:rPr>
              <a:t>magnitude</a:t>
            </a:r>
            <a:r>
              <a:rPr lang="en-US" altLang="en-US" sz="1200" dirty="0">
                <a:latin typeface="Arial" pitchFamily="34" charset="0"/>
                <a:ea typeface="ＭＳ Ｐゴシック" pitchFamily="34" charset="-128"/>
              </a:rPr>
              <a:t> or </a:t>
            </a:r>
            <a:r>
              <a:rPr lang="en-US" altLang="en-US" sz="1200" i="1" dirty="0">
                <a:latin typeface="Arial" pitchFamily="34" charset="0"/>
                <a:ea typeface="ＭＳ Ｐゴシック" pitchFamily="34" charset="-128"/>
              </a:rPr>
              <a:t>strength</a:t>
            </a:r>
            <a:r>
              <a:rPr lang="en-US" altLang="en-US" sz="1200" dirty="0">
                <a:latin typeface="Arial" pitchFamily="34" charset="0"/>
                <a:ea typeface="ＭＳ Ｐゴシック" pitchFamily="34" charset="-128"/>
              </a:rPr>
              <a:t>.</a:t>
            </a:r>
          </a:p>
          <a:p>
            <a:pPr defTabSz="457200">
              <a:lnSpc>
                <a:spcPct val="80000"/>
              </a:lnSpc>
            </a:pPr>
            <a:r>
              <a:rPr lang="en-US" altLang="en-US" sz="1200" dirty="0">
                <a:latin typeface="Arial" pitchFamily="34" charset="0"/>
                <a:ea typeface="ＭＳ Ｐゴシック" pitchFamily="34" charset="-128"/>
              </a:rPr>
              <a:t>		a) This magnitude (like direction) is described in terms of a measure called the </a:t>
            </a:r>
            <a:r>
              <a:rPr lang="en-US" altLang="en-US" sz="1200" i="1" dirty="0">
                <a:latin typeface="Arial" pitchFamily="34" charset="0"/>
                <a:ea typeface="ＭＳ Ｐゴシック" pitchFamily="34" charset="-128"/>
              </a:rPr>
              <a:t>correlation coefficient</a:t>
            </a:r>
            <a:r>
              <a:rPr lang="en-US" altLang="en-US" sz="1200" dirty="0">
                <a:latin typeface="Arial" pitchFamily="34" charset="0"/>
                <a:ea typeface="ＭＳ Ｐゴシック" pitchFamily="34" charset="-128"/>
              </a:rPr>
              <a:t>.</a:t>
            </a:r>
          </a:p>
          <a:p>
            <a:pPr defTabSz="457200">
              <a:lnSpc>
                <a:spcPct val="80000"/>
              </a:lnSpc>
            </a:pPr>
            <a:r>
              <a:rPr lang="en-US" altLang="en-US" sz="1200" dirty="0">
                <a:latin typeface="Arial" pitchFamily="34" charset="0"/>
                <a:ea typeface="ＭＳ Ｐゴシック" pitchFamily="34" charset="-128"/>
              </a:rPr>
              <a:t>		b) The correlation coefficient ranges from -1.0 to +1.0, but the closer to the absolute of 1.0, the stronger the relation.</a:t>
            </a:r>
          </a:p>
          <a:p>
            <a:pPr defTabSz="457200">
              <a:lnSpc>
                <a:spcPct val="80000"/>
              </a:lnSpc>
            </a:pPr>
            <a:r>
              <a:rPr lang="en-US" altLang="en-US" sz="1200" dirty="0">
                <a:latin typeface="Arial" pitchFamily="34" charset="0"/>
                <a:ea typeface="ＭＳ Ｐゴシック" pitchFamily="34" charset="-128"/>
              </a:rPr>
              <a:t>		c) In a scatterplot, the dots are very close together when there is a strong correlation and all over the place when there is a weak correlation.</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4.) It is important to keep in mind that correlations only show how variables are related. A correlation does not equal causation!</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a sense of good </a:t>
            </a:r>
            <a:r>
              <a:rPr lang="en-US" altLang="en-US" sz="1200" dirty="0" err="1">
                <a:latin typeface="Arial" pitchFamily="34" charset="0"/>
                <a:ea typeface="ＭＳ Ｐゴシック" pitchFamily="34" charset="-128"/>
              </a:rPr>
              <a:t>humour</a:t>
            </a:r>
            <a:r>
              <a:rPr lang="en-US" altLang="en-US" sz="1200" dirty="0">
                <a:latin typeface="Arial" pitchFamily="34" charset="0"/>
                <a:ea typeface="ＭＳ Ｐゴシック" pitchFamily="34" charset="-128"/>
              </a:rPr>
              <a:t> is related to positive health.</a:t>
            </a:r>
          </a:p>
          <a:p>
            <a:pPr defTabSz="457200">
              <a:lnSpc>
                <a:spcPct val="80000"/>
              </a:lnSpc>
            </a:pPr>
            <a:r>
              <a:rPr lang="en-US" altLang="en-US" sz="1200" dirty="0">
                <a:latin typeface="Arial" pitchFamily="34" charset="0"/>
                <a:ea typeface="ＭＳ Ｐゴシック" pitchFamily="34" charset="-128"/>
              </a:rPr>
              <a:t>		a.) Does </a:t>
            </a:r>
            <a:r>
              <a:rPr lang="en-US" altLang="en-US" sz="1200" dirty="0" err="1">
                <a:latin typeface="Arial" pitchFamily="34" charset="0"/>
                <a:ea typeface="ＭＳ Ｐゴシック" pitchFamily="34" charset="-128"/>
              </a:rPr>
              <a:t>humour</a:t>
            </a:r>
            <a:r>
              <a:rPr lang="en-US" altLang="en-US" sz="1200" dirty="0">
                <a:latin typeface="Arial" pitchFamily="34" charset="0"/>
                <a:ea typeface="ＭＳ Ｐゴシック" pitchFamily="34" charset="-128"/>
              </a:rPr>
              <a:t> cause one to have good health?</a:t>
            </a:r>
          </a:p>
          <a:p>
            <a:pPr defTabSz="457200">
              <a:lnSpc>
                <a:spcPct val="80000"/>
              </a:lnSpc>
            </a:pPr>
            <a:r>
              <a:rPr lang="en-US" altLang="en-US" sz="1200" dirty="0">
                <a:latin typeface="Arial" pitchFamily="34" charset="0"/>
                <a:ea typeface="ＭＳ Ｐゴシック" pitchFamily="34" charset="-128"/>
              </a:rPr>
              <a:t>		b.) Does good health lead of a good </a:t>
            </a:r>
            <a:r>
              <a:rPr lang="en-US" altLang="en-US" sz="1200" dirty="0" err="1">
                <a:latin typeface="Arial" pitchFamily="34" charset="0"/>
                <a:ea typeface="ＭＳ Ｐゴシック" pitchFamily="34" charset="-128"/>
              </a:rPr>
              <a:t>humour</a:t>
            </a:r>
            <a:r>
              <a:rPr lang="en-US" altLang="en-US" sz="1200" dirty="0">
                <a:latin typeface="Arial" pitchFamily="34" charset="0"/>
                <a:ea typeface="ＭＳ Ｐゴシック" pitchFamily="34" charset="-128"/>
              </a:rPr>
              <a:t>?</a:t>
            </a:r>
          </a:p>
          <a:p>
            <a:pPr defTabSz="457200">
              <a:lnSpc>
                <a:spcPct val="80000"/>
              </a:lnSpc>
            </a:pPr>
            <a:r>
              <a:rPr lang="en-US" altLang="en-US" sz="1200" dirty="0">
                <a:latin typeface="Arial" pitchFamily="34" charset="0"/>
                <a:ea typeface="ＭＳ Ｐゴシック" pitchFamily="34" charset="-128"/>
              </a:rPr>
              <a:t>		c.) Or maybe a third variable causes both good </a:t>
            </a:r>
            <a:r>
              <a:rPr lang="en-US" altLang="en-US" sz="1200" dirty="0" err="1">
                <a:latin typeface="Arial" pitchFamily="34" charset="0"/>
                <a:ea typeface="ＭＳ Ｐゴシック" pitchFamily="34" charset="-128"/>
              </a:rPr>
              <a:t>humour</a:t>
            </a:r>
            <a:r>
              <a:rPr lang="en-US" altLang="en-US" sz="1200" dirty="0">
                <a:latin typeface="Arial" pitchFamily="34" charset="0"/>
                <a:ea typeface="ＭＳ Ｐゴシック" pitchFamily="34" charset="-128"/>
              </a:rPr>
              <a:t> and health.</a:t>
            </a:r>
          </a:p>
          <a:p>
            <a:pPr defTabSz="457200">
              <a:lnSpc>
                <a:spcPct val="80000"/>
              </a:lnSpc>
            </a:pPr>
            <a:r>
              <a:rPr lang="en-US" altLang="en-US" sz="1200" dirty="0">
                <a:latin typeface="Arial" pitchFamily="34" charset="0"/>
                <a:ea typeface="ＭＳ Ｐゴシック" pitchFamily="34" charset="-128"/>
              </a:rPr>
              <a:t>	iii.) We cannot establish cause with correlations because of the </a:t>
            </a:r>
            <a:r>
              <a:rPr lang="en-US" altLang="en-US" sz="1200" i="1" dirty="0">
                <a:latin typeface="Arial" pitchFamily="34" charset="0"/>
                <a:ea typeface="ＭＳ Ｐゴシック" pitchFamily="34" charset="-128"/>
              </a:rPr>
              <a:t>third variable problem.</a:t>
            </a:r>
            <a:endParaRPr lang="en-US" altLang="en-US" sz="1200" dirty="0">
              <a:latin typeface="Arial" pitchFamily="34" charset="0"/>
              <a:ea typeface="ＭＳ Ｐゴシック" pitchFamily="34" charset="-128"/>
            </a:endParaRPr>
          </a:p>
          <a:p>
            <a:pPr defTabSz="457200">
              <a:lnSpc>
                <a:spcPct val="80000"/>
              </a:lnSpc>
            </a:pPr>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Third Variable Problem (p. 46)</a:t>
            </a:r>
            <a:r>
              <a:rPr lang="en-US" altLang="en-US" sz="1200" i="1" dirty="0">
                <a:latin typeface="Arial" pitchFamily="34" charset="0"/>
                <a:ea typeface="ＭＳ Ｐゴシック" pitchFamily="34" charset="-128"/>
              </a:rPr>
              <a:t> refers to the possibility that a third, unmeasured variable is actually responsible for a well-established correlation between the two variables.</a:t>
            </a:r>
          </a:p>
          <a:p>
            <a:pPr defTabSz="457200"/>
            <a:endParaRPr lang="en-US" sz="1200" b="0" i="1" kern="1200" dirty="0">
              <a:solidFill>
                <a:schemeClr val="tx1"/>
              </a:solidFill>
              <a:effectLst/>
              <a:latin typeface="Arial" pitchFamily="34" charset="0"/>
              <a:ea typeface="ＭＳ Ｐゴシック" pitchFamily="34" charset="-128"/>
              <a:cs typeface="+mn-cs"/>
            </a:endParaRPr>
          </a:p>
          <a:p>
            <a:pPr defTabSz="457200"/>
            <a:r>
              <a:rPr lang="en-CA" sz="1200" b="0" kern="1200" dirty="0">
                <a:solidFill>
                  <a:schemeClr val="tx1"/>
                </a:solidFill>
                <a:effectLst/>
                <a:latin typeface="+mn-lt"/>
                <a:ea typeface="+mn-ea"/>
                <a:cs typeface="+mn-cs"/>
              </a:rPr>
              <a:t>Long Description:</a:t>
            </a:r>
          </a:p>
          <a:p>
            <a:pPr fontAlgn="auto"/>
            <a:r>
              <a:rPr lang="en-CA" sz="1200" kern="1200" dirty="0">
                <a:solidFill>
                  <a:schemeClr val="tx1"/>
                </a:solidFill>
                <a:effectLst/>
                <a:latin typeface="+mn-lt"/>
                <a:ea typeface="+mn-ea"/>
                <a:cs typeface="+mn-cs"/>
              </a:rPr>
              <a:t>The three figures are as follows:</a:t>
            </a:r>
          </a:p>
          <a:p>
            <a:pPr fontAlgn="auto"/>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first graph shows a positive correlation between the income and the years of education. The x-axis shows the years of education from 10 to 20 in increments of 2. The y-axis shows the income in thousands of dollars from 10 to 50 in increments of 10. The curve starts from 15,000 dollars for less than 10 years of education and increases to about 45,000 dollars for 20 years of education.</a:t>
            </a:r>
          </a:p>
          <a:p>
            <a:pPr fontAlgn="auto"/>
            <a:endParaRPr lang="en-CA"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second graph shows a negative correlation between irritability and hours of sleep. The x-axis shows the hours of sleep from 4 to 9 in increments of 1. The y-axis shows irritability from 0 to 4 in increments of 1. The graph shows that at less than four hours of sleep, the irritability is 5 which drops to 0 for over 9 hours of sleep.</a:t>
            </a:r>
          </a:p>
          <a:p>
            <a:pPr fontAlgn="auto"/>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third graph shows a zero correlation between hours of sleep and years of education. The x-axis shows the years of education from 10 to 20 in increments of 2. The y-axis shows the hours of sleep from 6 to 9 in increments of 0.5. The graph shows a horizontal line at 7.9 hours of sleep.</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21</a:t>
            </a:fld>
            <a:endParaRPr lang="en-US" dirty="0"/>
          </a:p>
        </p:txBody>
      </p:sp>
    </p:spTree>
    <p:extLst>
      <p:ext uri="{BB962C8B-B14F-4D97-AF65-F5344CB8AC3E}">
        <p14:creationId xmlns:p14="http://schemas.microsoft.com/office/powerpoint/2010/main" val="33751725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dirty="0">
                <a:latin typeface="Arial" pitchFamily="34" charset="0"/>
                <a:ea typeface="ＭＳ Ｐゴシック" pitchFamily="34" charset="-128"/>
              </a:rPr>
              <a:t>1) Many common beliefs ingrained in our culture consist of perceived correlations that actually do not exist.</a:t>
            </a:r>
          </a:p>
          <a:p>
            <a:pPr defTabSz="457200">
              <a:lnSpc>
                <a:spcPct val="80000"/>
              </a:lnSpc>
            </a:pP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Illusory Correlations (p. 47)</a:t>
            </a:r>
            <a:r>
              <a:rPr lang="en-US" altLang="en-US" i="1" dirty="0">
                <a:latin typeface="Arial" pitchFamily="34" charset="0"/>
                <a:ea typeface="ＭＳ Ｐゴシック" pitchFamily="34" charset="-128"/>
              </a:rPr>
              <a:t> are relationships that really exist only in the mind, rather than in reality.</a:t>
            </a:r>
            <a:endParaRPr lang="en-US" altLang="en-US" dirty="0">
              <a:latin typeface="Arial" pitchFamily="34" charset="0"/>
              <a:ea typeface="ＭＳ Ｐゴシック" pitchFamily="34" charset="-128"/>
            </a:endParaRPr>
          </a:p>
          <a:p>
            <a:pPr defTabSz="457200">
              <a:lnSpc>
                <a:spcPct val="80000"/>
              </a:lnSpc>
            </a:pPr>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For example, crime increases when there is a full moon, opposites attract, and that gamblers can get on a </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hot streak</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a) Sound research studies have failed to show that full moons are related to bizarre or violent </a:t>
            </a:r>
            <a:r>
              <a:rPr lang="en-US" altLang="en-US" dirty="0" err="1">
                <a:latin typeface="Arial" pitchFamily="34" charset="0"/>
                <a:ea typeface="ＭＳ Ｐゴシック" pitchFamily="34" charset="-128"/>
              </a:rPr>
              <a:t>behaviour</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b) People who are attracted to each other are usually very similar.</a:t>
            </a:r>
          </a:p>
          <a:p>
            <a:pPr defTabSz="457200"/>
            <a:r>
              <a:rPr lang="en-US" altLang="en-US" dirty="0">
                <a:latin typeface="Arial" pitchFamily="34" charset="0"/>
                <a:ea typeface="ＭＳ Ｐゴシック" pitchFamily="34" charset="-128"/>
              </a:rPr>
              <a:t>		c) And there is no such thing as a hot streak in competitive sports or gambling.</a:t>
            </a:r>
          </a:p>
          <a:p>
            <a:pPr defTabSz="457200"/>
            <a:r>
              <a:rPr lang="en-US" altLang="en-US" dirty="0">
                <a:latin typeface="Arial" pitchFamily="34" charset="0"/>
                <a:ea typeface="ＭＳ Ｐゴシック" pitchFamily="34" charset="-128"/>
              </a:rPr>
              <a:t>	ii) Stereotypes are often based on illusory correlations.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However, these perceptions of correlations exist because they easily come to mind.</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Normal events don</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t stand out as much, so we are less likely to take note of them, and, in turn, are slower to recall them vs. events or pairings that are not normal.</a:t>
            </a:r>
            <a:endParaRPr lang="en-US" dirty="0"/>
          </a:p>
          <a:p>
            <a:pPr defTabSz="457200">
              <a:lnSpc>
                <a:spcPct val="8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22</a:t>
            </a:fld>
            <a:endParaRPr lang="en-US" dirty="0"/>
          </a:p>
        </p:txBody>
      </p:sp>
    </p:spTree>
    <p:extLst>
      <p:ext uri="{BB962C8B-B14F-4D97-AF65-F5344CB8AC3E}">
        <p14:creationId xmlns:p14="http://schemas.microsoft.com/office/powerpoint/2010/main" val="1434828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Experimental designs are the only designs that can provide strong evidence for cause-and-effect relationships.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2) Like correlational research, experiments have at least two variables. However, there are two main differences between the two designs.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random assignment of participants.</a:t>
            </a:r>
          </a:p>
          <a:p>
            <a:pPr defTabSz="457200">
              <a:lnSpc>
                <a:spcPct val="70000"/>
              </a:lnSpc>
            </a:pPr>
            <a:r>
              <a:rPr lang="en-US" altLang="en-US" sz="1200" dirty="0">
                <a:latin typeface="Arial" pitchFamily="34" charset="0"/>
                <a:ea typeface="ＭＳ Ｐゴシック" pitchFamily="34" charset="-128"/>
              </a:rPr>
              <a:t>	ii) The experimenter</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control over the variables being studied.</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Random Assignment (p. 48)</a:t>
            </a:r>
            <a:r>
              <a:rPr lang="en-US" altLang="en-US" sz="1200" i="1" dirty="0">
                <a:latin typeface="Arial" pitchFamily="34" charset="0"/>
                <a:ea typeface="ＭＳ Ｐゴシック" pitchFamily="34" charset="-128"/>
              </a:rPr>
              <a:t> is a technique for dividing samples into two or more groups in which participants are equally likely to be placed in any condition of the experiment.</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Random assignment gives each participant an equal chance of being place into any one of the experimental groups.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helps to ensure that the groups are roughly equal.</a:t>
            </a:r>
          </a:p>
          <a:p>
            <a:pPr defTabSz="457200">
              <a:lnSpc>
                <a:spcPct val="70000"/>
              </a:lnSpc>
            </a:pPr>
            <a:r>
              <a:rPr lang="en-US" altLang="en-US" sz="1200" dirty="0">
                <a:latin typeface="Arial" pitchFamily="34" charset="0"/>
                <a:ea typeface="ＭＳ Ｐゴシック" pitchFamily="34" charset="-128"/>
              </a:rPr>
              <a:t>	ii) Allowing the participants to pick the group might lead to unequal groups.</a:t>
            </a:r>
          </a:p>
          <a:p>
            <a:pPr defTabSz="457200">
              <a:lnSpc>
                <a:spcPct val="70000"/>
              </a:lnSpc>
            </a:pPr>
            <a:r>
              <a:rPr lang="en-US" altLang="en-US" sz="1200" dirty="0">
                <a:latin typeface="Arial" pitchFamily="34" charset="0"/>
                <a:ea typeface="ＭＳ Ｐゴシック" pitchFamily="34" charset="-128"/>
              </a:rPr>
              <a:t>		a) After all, there are individual reasons why we might choose to group ourselves with others.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4) When groups are not randomly assigned, all sorts of confounding variables could enter the picture.</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Confounding variables (p. 48) </a:t>
            </a:r>
            <a:r>
              <a:rPr lang="en-US" altLang="en-US" sz="1200" i="1" dirty="0">
                <a:latin typeface="Arial" pitchFamily="34" charset="0"/>
                <a:ea typeface="ＭＳ Ｐゴシック" pitchFamily="34" charset="-128"/>
              </a:rPr>
              <a:t>are variables outside of the researcher</a:t>
            </a:r>
            <a:r>
              <a:rPr lang="ja-JP" altLang="en-US" sz="1200" i="1" dirty="0">
                <a:latin typeface="Arial" pitchFamily="34" charset="0"/>
                <a:ea typeface="ＭＳ Ｐゴシック" pitchFamily="34" charset="-128"/>
              </a:rPr>
              <a:t>’</a:t>
            </a:r>
            <a:r>
              <a:rPr lang="en-US" altLang="ja-JP" sz="1200" i="1" dirty="0">
                <a:latin typeface="Arial" pitchFamily="34" charset="0"/>
                <a:ea typeface="ＭＳ Ｐゴシック" pitchFamily="34" charset="-128"/>
              </a:rPr>
              <a:t>s control that might affect or provide an alternative explanation for the results.</a:t>
            </a:r>
            <a:endParaRPr lang="en-US" altLang="ja-JP"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Confounding variables differ depending on the variables and design of the study.</a:t>
            </a:r>
          </a:p>
          <a:p>
            <a:pPr defTabSz="457200">
              <a:lnSpc>
                <a:spcPct val="70000"/>
              </a:lnSpc>
            </a:pPr>
            <a:r>
              <a:rPr lang="en-US" altLang="en-US" sz="1200" dirty="0">
                <a:latin typeface="Arial" pitchFamily="34" charset="0"/>
                <a:ea typeface="ＭＳ Ｐゴシック" pitchFamily="34" charset="-128"/>
              </a:rPr>
              <a:t>	ii) However, researchers typically cannot control the moods participants are in or an individual</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personality.</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5) There are also specific types of variables used in experiments: dependent and independent variables.</a:t>
            </a:r>
          </a:p>
          <a:p>
            <a:pPr defTabSz="457200">
              <a:lnSpc>
                <a:spcPct val="70000"/>
              </a:lnSpc>
            </a:pPr>
            <a:r>
              <a:rPr lang="en-US" altLang="en-US" sz="1200" dirty="0">
                <a:latin typeface="Arial" pitchFamily="34" charset="0"/>
                <a:ea typeface="ＭＳ Ｐゴシック" pitchFamily="34" charset="-128"/>
              </a:rPr>
              <a:t> </a:t>
            </a:r>
          </a:p>
          <a:p>
            <a:pPr marL="0" marR="0" lvl="0" indent="0" algn="l" defTabSz="457200" rtl="0" eaLnBrk="1" fontAlgn="auto" latinLnBrk="0" hangingPunct="1">
              <a:lnSpc>
                <a:spcPct val="70000"/>
              </a:lnSpc>
              <a:spcBef>
                <a:spcPts val="0"/>
              </a:spcBef>
              <a:spcAft>
                <a:spcPts val="0"/>
              </a:spcAft>
              <a:buClrTx/>
              <a:buSzTx/>
              <a:buFontTx/>
              <a:buNone/>
              <a:tabLst/>
              <a:defRPr/>
            </a:pPr>
            <a:r>
              <a:rPr lang="en-US" altLang="en-US" sz="1200" b="1" i="1" dirty="0">
                <a:latin typeface="Arial" pitchFamily="34" charset="0"/>
                <a:ea typeface="ＭＳ Ｐゴシック" pitchFamily="34" charset="-128"/>
              </a:rPr>
              <a:t>	Independent Variable (p. 48)</a:t>
            </a:r>
            <a:r>
              <a:rPr lang="en-US" altLang="en-US" sz="1200" i="1" dirty="0">
                <a:latin typeface="Arial" pitchFamily="34" charset="0"/>
                <a:ea typeface="ＭＳ Ｐゴシック" pitchFamily="34" charset="-128"/>
              </a:rPr>
              <a:t> is the variable that the experimenter manipulates to distinguish between two or more groups.</a:t>
            </a:r>
            <a:endParaRPr lang="en-US" altLang="en-US" sz="1200" dirty="0">
              <a:latin typeface="Arial" pitchFamily="34" charset="0"/>
              <a:ea typeface="ＭＳ Ｐゴシック" pitchFamily="34" charset="-128"/>
            </a:endParaRPr>
          </a:p>
          <a:p>
            <a:pPr defTabSz="457200">
              <a:lnSpc>
                <a:spcPct val="70000"/>
              </a:lnSpc>
            </a:pPr>
            <a:endParaRPr lang="en-US" altLang="en-US" sz="1200" b="1" i="1" dirty="0">
              <a:latin typeface="Arial" pitchFamily="34" charset="0"/>
              <a:ea typeface="ＭＳ Ｐゴシック" pitchFamily="34" charset="-128"/>
            </a:endParaRPr>
          </a:p>
          <a:p>
            <a:pPr defTabSz="457200">
              <a:lnSpc>
                <a:spcPct val="70000"/>
              </a:lnSpc>
            </a:pPr>
            <a:r>
              <a:rPr lang="en-US" altLang="en-US" sz="1200" b="1" i="1" dirty="0">
                <a:latin typeface="Arial" pitchFamily="34" charset="0"/>
                <a:ea typeface="ＭＳ Ｐゴシック" pitchFamily="34" charset="-128"/>
              </a:rPr>
              <a:t>	Dependent Variable (p. 48)</a:t>
            </a:r>
            <a:r>
              <a:rPr lang="en-US" altLang="en-US" sz="1200" i="1" dirty="0">
                <a:latin typeface="Arial" pitchFamily="34" charset="0"/>
                <a:ea typeface="ＭＳ Ｐゴシック" pitchFamily="34" charset="-128"/>
              </a:rPr>
              <a:t> is the observation or measurement that is recorded during the experiment and subsequently compared across all groups.</a:t>
            </a:r>
            <a:endParaRPr lang="en-US" altLang="en-US" sz="1200" dirty="0">
              <a:latin typeface="Arial" pitchFamily="34" charset="0"/>
              <a:ea typeface="ＭＳ Ｐゴシック" pitchFamily="34" charset="-128"/>
            </a:endParaRPr>
          </a:p>
          <a:p>
            <a:pPr defTabSz="457200">
              <a:lnSpc>
                <a:spcPct val="70000"/>
              </a:lnSpc>
            </a:pPr>
            <a:r>
              <a:rPr lang="en-US" altLang="en-US" sz="1200" b="1" i="1" dirty="0">
                <a:latin typeface="Arial" pitchFamily="34" charset="0"/>
                <a:ea typeface="ＭＳ Ｐゴシック" pitchFamily="34" charset="-128"/>
              </a:rPr>
              <a:t>	</a:t>
            </a: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With regard to our experiment on how </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 affects stress, exposure to </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 or non-</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 would be the IV and one</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stress score would be the DV.</a:t>
            </a:r>
          </a:p>
          <a:p>
            <a:pPr defTabSz="457200">
              <a:lnSpc>
                <a:spcPct val="70000"/>
              </a:lnSpc>
            </a:pPr>
            <a:r>
              <a:rPr lang="en-US" altLang="en-US" sz="1200" dirty="0">
                <a:latin typeface="Arial" pitchFamily="34" charset="0"/>
                <a:ea typeface="ＭＳ Ｐゴシック" pitchFamily="34" charset="-128"/>
              </a:rPr>
              <a:t>		a) The experimental group would view the </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 and the control group would view the non-</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Experimental Group (p. 48)</a:t>
            </a:r>
            <a:r>
              <a:rPr lang="en-US" altLang="en-US" sz="1200" i="1" dirty="0">
                <a:latin typeface="Arial" pitchFamily="34" charset="0"/>
                <a:ea typeface="ＭＳ Ｐゴシック" pitchFamily="34" charset="-128"/>
              </a:rPr>
              <a:t> is the group in the experiment that receives a treatment or the stimuli targeting a specific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a:t>
            </a:r>
            <a:endParaRPr lang="en-US" altLang="en-US" sz="1200" dirty="0">
              <a:latin typeface="Arial" pitchFamily="34" charset="0"/>
              <a:ea typeface="ＭＳ Ｐゴシック" pitchFamily="34" charset="-128"/>
            </a:endParaRPr>
          </a:p>
          <a:p>
            <a:pPr defTabSz="457200">
              <a:lnSpc>
                <a:spcPct val="7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70000"/>
              </a:lnSpc>
            </a:pPr>
            <a:r>
              <a:rPr lang="en-US" altLang="en-US" sz="1200" b="1" i="1" dirty="0">
                <a:latin typeface="Arial" pitchFamily="34" charset="0"/>
                <a:ea typeface="ＭＳ Ｐゴシック" pitchFamily="34" charset="-128"/>
              </a:rPr>
              <a:t>	Control Group (p. 48)</a:t>
            </a:r>
            <a:r>
              <a:rPr lang="en-US" altLang="en-US" sz="1200" i="1" dirty="0">
                <a:latin typeface="Arial" pitchFamily="34" charset="0"/>
                <a:ea typeface="ＭＳ Ｐゴシック" pitchFamily="34" charset="-128"/>
              </a:rPr>
              <a:t> is the group that does not receive the treatment or stimuli targeting a specific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 this group therefore serves as a baseline to which the experimental group is compared.</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b) If the experimental group showed a reduction in stress, we could conclude that exposure to </a:t>
            </a:r>
            <a:r>
              <a:rPr lang="en-US" altLang="en-US" sz="1200" dirty="0" err="1">
                <a:latin typeface="Arial" pitchFamily="34" charset="0"/>
                <a:ea typeface="ＭＳ Ｐゴシック" pitchFamily="34" charset="-128"/>
              </a:rPr>
              <a:t>humourous</a:t>
            </a:r>
            <a:r>
              <a:rPr lang="en-US" altLang="en-US" sz="1200" dirty="0">
                <a:latin typeface="Arial" pitchFamily="34" charset="0"/>
                <a:ea typeface="ＭＳ Ｐゴシック" pitchFamily="34" charset="-128"/>
              </a:rPr>
              <a:t> materials is responsible for the difference (as long as it was a well-designed experiment and confounds were accounted for).</a:t>
            </a: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ii) The example described above would be a between-subjects design.</a:t>
            </a: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Between-Subjects Design (p. 48)</a:t>
            </a:r>
            <a:r>
              <a:rPr lang="en-US" altLang="en-US" sz="1200" dirty="0">
                <a:latin typeface="Arial" pitchFamily="34" charset="0"/>
                <a:ea typeface="ＭＳ Ｐゴシック" pitchFamily="34" charset="-128"/>
              </a:rPr>
              <a:t> </a:t>
            </a:r>
            <a:r>
              <a:rPr lang="en-US" altLang="en-US" sz="1200" i="1" dirty="0">
                <a:latin typeface="Arial" pitchFamily="34" charset="0"/>
                <a:ea typeface="ＭＳ Ｐゴシック" pitchFamily="34" charset="-128"/>
              </a:rPr>
              <a:t>is </a:t>
            </a:r>
            <a:r>
              <a:rPr lang="en-US" altLang="en-US" i="1" dirty="0">
                <a:latin typeface="Arial" pitchFamily="34" charset="0"/>
                <a:ea typeface="ＭＳ Ｐゴシック" pitchFamily="34" charset="-128"/>
              </a:rPr>
              <a:t>an experimental design in which we compare the performance of participants who are in different groups.</a:t>
            </a:r>
            <a:endParaRPr lang="en-US" altLang="en-US" sz="1200" i="1"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 Those two groups might be different from each other simply by chance making it difficult to detect differences caused by the IV</a:t>
            </a:r>
            <a:r>
              <a:rPr lang="en-US" altLang="ja-JP" sz="1200" dirty="0">
                <a:latin typeface="Arial" pitchFamily="34" charset="0"/>
                <a:ea typeface="ＭＳ Ｐゴシック" pitchFamily="34" charset="-128"/>
              </a:rPr>
              <a:t>. </a:t>
            </a:r>
            <a:r>
              <a:rPr lang="en-US" altLang="en-US" sz="1200" dirty="0">
                <a:latin typeface="Arial" pitchFamily="34" charset="0"/>
                <a:ea typeface="ＭＳ Ｐゴシック" pitchFamily="34" charset="-128"/>
              </a:rPr>
              <a:t>In order to reduce this possibility, researchers often use a within-subjects design.</a:t>
            </a: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Within-Subjects Design (p. 48)</a:t>
            </a:r>
            <a:r>
              <a:rPr lang="en-US" altLang="en-US" sz="1200" i="1" dirty="0">
                <a:latin typeface="Arial" pitchFamily="34" charset="0"/>
                <a:ea typeface="ＭＳ Ｐゴシック" pitchFamily="34" charset="-128"/>
              </a:rPr>
              <a:t> is </a:t>
            </a:r>
            <a:r>
              <a:rPr lang="en-US" altLang="en-US" i="1" dirty="0">
                <a:latin typeface="Arial" pitchFamily="34" charset="0"/>
                <a:ea typeface="ＭＳ Ｐゴシック" pitchFamily="34" charset="-128"/>
              </a:rPr>
              <a:t>an experimental design in which the same participants respond to all types of stimuli or experience all experimental conditions</a:t>
            </a:r>
            <a:r>
              <a:rPr lang="en-US" altLang="en-US" dirty="0">
                <a:latin typeface="Arial" pitchFamily="34" charset="0"/>
                <a:ea typeface="ＭＳ Ｐゴシック" pitchFamily="34" charset="-128"/>
              </a:rPr>
              <a:t>.</a:t>
            </a:r>
            <a:r>
              <a:rPr lang="en-US" altLang="en-US" sz="1200" i="1" dirty="0">
                <a:latin typeface="Arial" pitchFamily="34" charset="0"/>
                <a:ea typeface="ＭＳ Ｐゴシック" pitchFamily="34" charset="-128"/>
              </a:rPr>
              <a:t> </a:t>
            </a:r>
          </a:p>
          <a:p>
            <a:pPr defTabSz="457200">
              <a:lnSpc>
                <a:spcPct val="70000"/>
              </a:lnSpc>
            </a:pPr>
            <a:endParaRPr lang="en-US" sz="1200" b="0" i="1" kern="1200" dirty="0">
              <a:solidFill>
                <a:schemeClr val="tx1"/>
              </a:solidFill>
              <a:effectLst/>
              <a:latin typeface="Arial" pitchFamily="34" charset="0"/>
              <a:ea typeface="ＭＳ Ｐゴシック" pitchFamily="34" charset="-128"/>
              <a:cs typeface="+mn-cs"/>
            </a:endParaRPr>
          </a:p>
          <a:p>
            <a:pPr defTabSz="457200">
              <a:lnSpc>
                <a:spcPct val="70000"/>
              </a:lnSpc>
            </a:pPr>
            <a:r>
              <a:rPr lang="en-CA" sz="1200" b="0" kern="1200" dirty="0">
                <a:solidFill>
                  <a:schemeClr val="tx1"/>
                </a:solidFill>
                <a:effectLst/>
                <a:latin typeface="+mn-lt"/>
                <a:ea typeface="+mn-ea"/>
                <a:cs typeface="+mn-cs"/>
              </a:rPr>
              <a:t>Long Description:</a:t>
            </a:r>
          </a:p>
          <a:p>
            <a:pPr fontAlgn="auto"/>
            <a:r>
              <a:rPr lang="en-CA" sz="1200" kern="1200" dirty="0">
                <a:solidFill>
                  <a:schemeClr val="tx1"/>
                </a:solidFill>
                <a:effectLst/>
                <a:latin typeface="+mn-lt"/>
                <a:ea typeface="+mn-ea"/>
                <a:cs typeface="+mn-cs"/>
              </a:rPr>
              <a:t>The hypothesis shown is Nature causes a reduction in stress.</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If the hypothesis that the nature causes a reduction in stress needs to be tested, student volunteers will be recruited. The student volunteers will be divided into two groups. Half of the students will be exposed to experimental conditions while the remaining half will be exposed to neutral material. Then finally the average stress score of each group will be taken.</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23</a:t>
            </a:fld>
            <a:endParaRPr lang="en-US" dirty="0"/>
          </a:p>
        </p:txBody>
      </p:sp>
    </p:spTree>
    <p:extLst>
      <p:ext uri="{BB962C8B-B14F-4D97-AF65-F5344CB8AC3E}">
        <p14:creationId xmlns:p14="http://schemas.microsoft.com/office/powerpoint/2010/main" val="28275778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Random assignment and manipulation of a variable are needed to determine cause and effect relationships. However, in some cases, random assignment is not possible.</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Quasi-Experimental Research (p. 49)</a:t>
            </a:r>
            <a:r>
              <a:rPr lang="en-US" altLang="en-US" i="1" dirty="0">
                <a:latin typeface="Arial" pitchFamily="34" charset="0"/>
                <a:ea typeface="ＭＳ Ｐゴシック" pitchFamily="34" charset="-128"/>
              </a:rPr>
              <a:t> is a research technique in which the two or more groups that are compared are selected based on predetermined characteristics, rather than random assignment.</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For example, many studies compare men and women.</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We can</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t randomly assign people to one group or the other.</a:t>
            </a:r>
          </a:p>
          <a:p>
            <a:pPr defTabSz="457200"/>
            <a:r>
              <a:rPr lang="en-US" altLang="en-US" dirty="0">
                <a:latin typeface="Arial" pitchFamily="34" charset="0"/>
                <a:ea typeface="ＭＳ Ｐゴシック" pitchFamily="34" charset="-128"/>
              </a:rPr>
              <a:t>	ii) Men and women are also bound to differ in terms of genetics, gender roles, family history, and so on.</a:t>
            </a:r>
          </a:p>
          <a:p>
            <a:pPr defTabSz="457200"/>
            <a:r>
              <a:rPr lang="en-US" altLang="en-US" dirty="0">
                <a:latin typeface="Arial" pitchFamily="34" charset="0"/>
                <a:ea typeface="ＭＳ Ｐゴシック" pitchFamily="34" charset="-128"/>
              </a:rPr>
              <a:t>	iii) Because of this, quasi-experiments can point out relationships, but cannot determine what causes the differences between groups (like correlations).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24</a:t>
            </a:fld>
            <a:endParaRPr lang="en-US" dirty="0"/>
          </a:p>
        </p:txBody>
      </p:sp>
    </p:spTree>
    <p:extLst>
      <p:ext uri="{BB962C8B-B14F-4D97-AF65-F5344CB8AC3E}">
        <p14:creationId xmlns:p14="http://schemas.microsoft.com/office/powerpoint/2010/main" val="6300277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r>
              <a:rPr lang="en-US" altLang="en-US" sz="1200" b="1" dirty="0">
                <a:latin typeface="Arial" pitchFamily="34" charset="0"/>
                <a:ea typeface="ＭＳ Ｐゴシック" pitchFamily="34" charset="-128"/>
              </a:rPr>
              <a:t>Know</a:t>
            </a:r>
            <a:r>
              <a:rPr lang="en-US" altLang="en-US" sz="1200" dirty="0">
                <a:latin typeface="Arial" pitchFamily="34" charset="0"/>
                <a:ea typeface="ＭＳ Ｐゴシック" pitchFamily="34" charset="-128"/>
              </a:rPr>
              <a:t> the key terminology of statistics.</a:t>
            </a:r>
          </a:p>
          <a:p>
            <a:pPr lvl="1">
              <a:lnSpc>
                <a:spcPct val="90000"/>
              </a:lnSpc>
            </a:pPr>
            <a:r>
              <a:rPr lang="en-US" altLang="en-US" sz="1200" dirty="0">
                <a:latin typeface="Arial" pitchFamily="34" charset="0"/>
                <a:ea typeface="ＭＳ Ｐゴシック" pitchFamily="34" charset="-128"/>
              </a:rPr>
              <a:t>See bold, italicized terms below.</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b="1" dirty="0">
                <a:latin typeface="Arial" pitchFamily="34" charset="0"/>
                <a:ea typeface="ＭＳ Ｐゴシック" pitchFamily="34" charset="-128"/>
              </a:rPr>
              <a:t>Understand</a:t>
            </a:r>
            <a:r>
              <a:rPr lang="en-US" altLang="en-US" sz="1200" dirty="0">
                <a:latin typeface="Arial" pitchFamily="34" charset="0"/>
                <a:ea typeface="ＭＳ Ｐゴシック" pitchFamily="34" charset="-128"/>
              </a:rPr>
              <a:t> how and why psychologists use significance tests.</a:t>
            </a:r>
          </a:p>
          <a:p>
            <a:pPr lvl="1">
              <a:lnSpc>
                <a:spcPct val="90000"/>
              </a:lnSpc>
            </a:pPr>
            <a:r>
              <a:rPr lang="en-US" altLang="en-US" sz="1200" dirty="0">
                <a:latin typeface="Arial" pitchFamily="34" charset="0"/>
                <a:ea typeface="ＭＳ Ｐゴシック" pitchFamily="34" charset="-128"/>
              </a:rPr>
              <a:t>Significance tests are statistics that tell us whether differences between groups are meaningful. For example, the mean scores of two groups could be very different; however, the variability of scores within each group will determine the likelihood the means of the two groups significantly differ.</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b="1" dirty="0">
                <a:latin typeface="Arial" pitchFamily="34" charset="0"/>
                <a:ea typeface="ＭＳ Ｐゴシック" pitchFamily="34" charset="-128"/>
              </a:rPr>
              <a:t>Apply</a:t>
            </a:r>
            <a:r>
              <a:rPr lang="en-US" altLang="en-US" sz="1200" dirty="0">
                <a:latin typeface="Arial" pitchFamily="34" charset="0"/>
                <a:ea typeface="ＭＳ Ｐゴシック" pitchFamily="34" charset="-128"/>
              </a:rPr>
              <a:t> your knowledge to interpret the most frequently used types of graphs.</a:t>
            </a:r>
          </a:p>
          <a:p>
            <a:pPr lvl="1">
              <a:lnSpc>
                <a:spcPct val="90000"/>
              </a:lnSpc>
            </a:pPr>
            <a:r>
              <a:rPr lang="en-US" altLang="en-US" sz="1200" dirty="0">
                <a:latin typeface="Arial" pitchFamily="34" charset="0"/>
                <a:ea typeface="ＭＳ Ｐゴシック" pitchFamily="34" charset="-128"/>
              </a:rPr>
              <a:t>Students should be able to look at a histogram and be able to answer questions regarding its shape, measures of central tendency, and frequency of scores.</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b="1" dirty="0">
                <a:latin typeface="Arial" pitchFamily="34" charset="0"/>
                <a:ea typeface="ＭＳ Ｐゴシック" pitchFamily="34" charset="-128"/>
              </a:rPr>
              <a:t>Analyze</a:t>
            </a:r>
            <a:r>
              <a:rPr lang="en-US" altLang="en-US" sz="1200" dirty="0">
                <a:latin typeface="Arial" pitchFamily="34" charset="0"/>
                <a:ea typeface="ＭＳ Ｐゴシック" pitchFamily="34" charset="-128"/>
              </a:rPr>
              <a:t> the choice of central tendency statistics based on the shape of the distribution.</a:t>
            </a:r>
          </a:p>
          <a:p>
            <a:pPr lvl="1">
              <a:lnSpc>
                <a:spcPct val="90000"/>
              </a:lnSpc>
            </a:pPr>
            <a:r>
              <a:rPr lang="en-US" altLang="en-US" sz="1200" dirty="0">
                <a:latin typeface="Arial" pitchFamily="34" charset="0"/>
                <a:ea typeface="ＭＳ Ｐゴシック" pitchFamily="34" charset="-128"/>
              </a:rPr>
              <a:t>It is important to consider they type of data and the shape of the distribution. For example, the mean and median usually give us more information about the central tendency. The mode is usually used for categorical data. For example, a mode can represent a candidate with the most votes.	</a:t>
            </a:r>
          </a:p>
          <a:p>
            <a:pPr>
              <a:lnSpc>
                <a:spcPct val="90000"/>
              </a:lnSpc>
            </a:pPr>
            <a:r>
              <a:rPr lang="en-US" altLang="en-US" sz="1200" dirty="0">
                <a:latin typeface="Arial" pitchFamily="34" charset="0"/>
                <a:ea typeface="ＭＳ Ｐゴシック" pitchFamily="34" charset="-128"/>
              </a:rPr>
              <a:t> </a:t>
            </a:r>
          </a:p>
          <a:p>
            <a:pPr>
              <a:lnSpc>
                <a:spcPct val="90000"/>
              </a:lnSpc>
            </a:pPr>
            <a:r>
              <a:rPr lang="en-US" altLang="en-US" sz="1200" b="1" dirty="0">
                <a:latin typeface="Arial" pitchFamily="34" charset="0"/>
                <a:ea typeface="ＭＳ Ｐゴシック" pitchFamily="34" charset="-128"/>
              </a:rPr>
              <a:t>Analyze</a:t>
            </a:r>
            <a:r>
              <a:rPr lang="en-US" altLang="en-US" sz="1200" dirty="0">
                <a:latin typeface="Arial" pitchFamily="34" charset="0"/>
                <a:ea typeface="ＭＳ Ｐゴシック" pitchFamily="34" charset="-128"/>
              </a:rPr>
              <a:t> the conclusions that psychologists can reach based on significance tests.</a:t>
            </a:r>
          </a:p>
          <a:p>
            <a:pPr lvl="1">
              <a:lnSpc>
                <a:spcPct val="90000"/>
              </a:lnSpc>
            </a:pPr>
            <a:r>
              <a:rPr lang="en-US" altLang="en-US" sz="1200" dirty="0">
                <a:latin typeface="Arial" pitchFamily="34" charset="0"/>
                <a:ea typeface="ＭＳ Ｐゴシック" pitchFamily="34" charset="-128"/>
              </a:rPr>
              <a:t>If the means between two groups are found to be significant, we can conclude the difference is farther apart than would be expected by random chance alone. In other words, the two groups are from two separate populations and/or the IV had an effect.</a:t>
            </a:r>
            <a:endParaRPr lang="en-US" sz="1200"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25</a:t>
            </a:fld>
            <a:endParaRPr lang="en-US" dirty="0"/>
          </a:p>
        </p:txBody>
      </p:sp>
    </p:spTree>
    <p:extLst>
      <p:ext uri="{BB962C8B-B14F-4D97-AF65-F5344CB8AC3E}">
        <p14:creationId xmlns:p14="http://schemas.microsoft.com/office/powerpoint/2010/main" val="17593733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Once the data has been collected, the next step is data analyses.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Initially, this involves organizing numbers into ways that can be summarized and visualized to get an overall picture of trends and possible outcomes of the research.</a:t>
            </a:r>
          </a:p>
          <a:p>
            <a:pPr defTabSz="457200"/>
            <a:r>
              <a:rPr lang="en-US" altLang="en-US" dirty="0">
                <a:latin typeface="Arial" pitchFamily="34" charset="0"/>
                <a:ea typeface="ＭＳ Ｐゴシック" pitchFamily="34" charset="-128"/>
              </a:rPr>
              <a:t>	ii) Data analysis is also important in confirming or rejecting a hypothesis.</a:t>
            </a:r>
          </a:p>
          <a:p>
            <a:pPr defTabSz="457200"/>
            <a:r>
              <a:rPr lang="en-US" altLang="en-US" dirty="0">
                <a:latin typeface="Arial" pitchFamily="34" charset="0"/>
                <a:ea typeface="ＭＳ Ｐゴシック" pitchFamily="34" charset="-128"/>
              </a:rPr>
              <a:t> </a:t>
            </a:r>
          </a:p>
          <a:p>
            <a:pPr defTabSz="457200"/>
            <a:r>
              <a:rPr lang="en-US" altLang="en-US" b="1" dirty="0">
                <a:latin typeface="Arial" pitchFamily="34" charset="0"/>
                <a:ea typeface="ＭＳ Ｐゴシック" pitchFamily="34" charset="-128"/>
              </a:rPr>
              <a:t>Descriptive Statistics</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1) The first step in getting an overall picture of the data, is describing the data.</a:t>
            </a:r>
          </a:p>
          <a:p>
            <a:pPr defTabSz="457200"/>
            <a:r>
              <a:rPr lang="en-US" altLang="en-US" dirty="0">
                <a:latin typeface="Arial" pitchFamily="34" charset="0"/>
                <a:ea typeface="ＭＳ Ｐゴシック" pitchFamily="34" charset="-128"/>
              </a:rPr>
              <a:t> </a:t>
            </a:r>
          </a:p>
          <a:p>
            <a:pPr defTabSz="457200"/>
            <a:r>
              <a:rPr lang="en-US" altLang="en-US" b="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Descriptive Statistics (p. 60)</a:t>
            </a:r>
            <a:r>
              <a:rPr lang="en-US" altLang="en-US" i="1" dirty="0">
                <a:latin typeface="Arial" pitchFamily="34" charset="0"/>
                <a:ea typeface="ＭＳ Ｐゴシック" pitchFamily="34" charset="-128"/>
              </a:rPr>
              <a:t> are a set of techniques used to organize, summarize, and interpret data.</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The most commonly used descriptive statistics are: frequency, central tendency, and variability.</a:t>
            </a:r>
            <a:endParaRPr lang="en-US" dirty="0"/>
          </a:p>
          <a:p>
            <a:pPr>
              <a:lnSpc>
                <a:spcPct val="9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26</a:t>
            </a:fld>
            <a:endParaRPr lang="en-US" dirty="0"/>
          </a:p>
        </p:txBody>
      </p:sp>
    </p:spTree>
    <p:extLst>
      <p:ext uri="{BB962C8B-B14F-4D97-AF65-F5344CB8AC3E}">
        <p14:creationId xmlns:p14="http://schemas.microsoft.com/office/powerpoint/2010/main" val="790357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Graphing the data is a logical first step in getting an overall picture of how the data looks.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allows researchers to see the </a:t>
            </a:r>
            <a:r>
              <a:rPr lang="en-US" altLang="en-US" sz="1200" i="1" dirty="0">
                <a:latin typeface="Arial" pitchFamily="34" charset="0"/>
                <a:ea typeface="ＭＳ Ｐゴシック" pitchFamily="34" charset="-128"/>
              </a:rPr>
              <a:t>distribution</a:t>
            </a:r>
            <a:r>
              <a:rPr lang="en-US" altLang="en-US" sz="1200" dirty="0">
                <a:latin typeface="Arial" pitchFamily="34" charset="0"/>
                <a:ea typeface="ＭＳ Ｐゴシック" pitchFamily="34" charset="-128"/>
              </a:rPr>
              <a:t>, or the location of where the scores cluster on a number line and to what degree they are spread out.</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2) Psychologists often graph data using a type of bar graph called a histogram.</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Like most bar graphs, the vertical axis shows the frequency.</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Frequency (p. 60)</a:t>
            </a:r>
            <a:r>
              <a:rPr lang="en-US" altLang="en-US" sz="1200" i="1" dirty="0">
                <a:latin typeface="Arial" pitchFamily="34" charset="0"/>
                <a:ea typeface="ＭＳ Ｐゴシック" pitchFamily="34" charset="-128"/>
              </a:rPr>
              <a:t> is the number of observations that fall within a certain category of range of scores.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ii) These graphs are easily interpreted; the higher the bar, the more scores that fall into that specific range.</a:t>
            </a:r>
          </a:p>
          <a:p>
            <a:pPr defTabSz="457200">
              <a:lnSpc>
                <a:spcPct val="70000"/>
              </a:lnSpc>
            </a:pPr>
            <a:r>
              <a:rPr lang="en-US" altLang="en-US" sz="1200" dirty="0">
                <a:latin typeface="Arial" pitchFamily="34" charset="0"/>
                <a:ea typeface="ＭＳ Ｐゴシック" pitchFamily="34" charset="-128"/>
              </a:rPr>
              <a:t>	iii) The horizontal axis basically describes the heights of the bars.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Graphing gives a visual image from which psychologists can describe the data and make general estimates.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it shows where scores cluster together and how spread out they are.</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4) When scores are clustered in the middle and the right side of the curve mirrors the left side, we can describe this as symmetrical curve.</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Normal Distribution (p. 60)</a:t>
            </a:r>
            <a:r>
              <a:rPr lang="en-US" altLang="en-US" sz="1200" i="1" dirty="0">
                <a:latin typeface="Arial" pitchFamily="34" charset="0"/>
                <a:ea typeface="ＭＳ Ｐゴシック" pitchFamily="34" charset="-128"/>
              </a:rPr>
              <a:t> (also called a bell curve) is a symmetrical distribution with values clustered around a central, mean value.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Many variables fall into a normal distribution, such as the scores on most standardized tests.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5) Sometimes the data clusters at one end and trails off at the other. In this case, we have a skewed distribution.</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i="1" dirty="0">
                <a:latin typeface="Arial" pitchFamily="34" charset="0"/>
                <a:ea typeface="ＭＳ Ｐゴシック" pitchFamily="34" charset="-128"/>
              </a:rPr>
              <a:t>	Negatively Skewed Distribution (p. 60)</a:t>
            </a:r>
            <a:r>
              <a:rPr lang="en-US" altLang="en-US" sz="1200" i="1" dirty="0">
                <a:latin typeface="Arial" pitchFamily="34" charset="0"/>
                <a:ea typeface="ＭＳ Ｐゴシック" pitchFamily="34" charset="-128"/>
              </a:rPr>
              <a:t> occurs when the curve has an extended tail to the left of the cluster.</a:t>
            </a:r>
            <a:endParaRPr lang="en-US" altLang="en-US" sz="1200" dirty="0">
              <a:latin typeface="Arial" pitchFamily="34" charset="0"/>
              <a:ea typeface="ＭＳ Ｐゴシック" pitchFamily="34" charset="-128"/>
            </a:endParaRPr>
          </a:p>
          <a:p>
            <a:pPr defTabSz="457200">
              <a:lnSpc>
                <a:spcPct val="7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70000"/>
              </a:lnSpc>
            </a:pPr>
            <a:r>
              <a:rPr lang="en-US" altLang="en-US" sz="1200" b="1" i="1" dirty="0">
                <a:latin typeface="Arial" pitchFamily="34" charset="0"/>
                <a:ea typeface="ＭＳ Ｐゴシック" pitchFamily="34" charset="-128"/>
              </a:rPr>
              <a:t>	Positively Skewed Distribution (p. 60)</a:t>
            </a:r>
            <a:r>
              <a:rPr lang="en-US" altLang="en-US" sz="1200" i="1" dirty="0">
                <a:latin typeface="Arial" pitchFamily="34" charset="0"/>
                <a:ea typeface="ＭＳ Ｐゴシック" pitchFamily="34" charset="-128"/>
              </a:rPr>
              <a:t> occurs when the long tail is on the right of the cluster.</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Most of the time, skews occur because there is an upper or lower limit to the data.</a:t>
            </a:r>
          </a:p>
          <a:p>
            <a:pPr defTabSz="457200">
              <a:lnSpc>
                <a:spcPct val="70000"/>
              </a:lnSpc>
            </a:pPr>
            <a:r>
              <a:rPr lang="en-US" altLang="en-US" sz="1200" dirty="0">
                <a:latin typeface="Arial" pitchFamily="34" charset="0"/>
                <a:ea typeface="ＭＳ Ｐゴシック" pitchFamily="34" charset="-128"/>
              </a:rPr>
              <a:t>		a) For example, a person cannot take less than 0 minutes to complete a test. </a:t>
            </a:r>
          </a:p>
          <a:p>
            <a:pPr defTabSz="457200">
              <a:lnSpc>
                <a:spcPct val="70000"/>
              </a:lnSpc>
            </a:pPr>
            <a:r>
              <a:rPr lang="en-US" altLang="en-US" sz="1200" dirty="0">
                <a:latin typeface="Arial" pitchFamily="34" charset="0"/>
                <a:ea typeface="ＭＳ Ｐゴシック" pitchFamily="34" charset="-128"/>
              </a:rPr>
              <a:t>		b) Instead, most students might finish a quiz in 6 minutes, but a few took much longer.</a:t>
            </a:r>
          </a:p>
          <a:p>
            <a:pPr defTabSz="457200">
              <a:lnSpc>
                <a:spcPct val="70000"/>
              </a:lnSpc>
            </a:pPr>
            <a:r>
              <a:rPr lang="en-US" altLang="en-US" sz="1200" dirty="0">
                <a:latin typeface="Arial" pitchFamily="34" charset="0"/>
                <a:ea typeface="ＭＳ Ｐゴシック" pitchFamily="34" charset="-128"/>
              </a:rPr>
              <a:t>		c) Conversely, most scores would cluster around 90% on an easy quiz with a couple tailing off into the lower grades.</a:t>
            </a:r>
          </a:p>
          <a:p>
            <a:pPr defTabSz="457200">
              <a:lnSpc>
                <a:spcPct val="70000"/>
              </a:lnSpc>
            </a:pPr>
            <a:endParaRPr lang="en-US" sz="1200" dirty="0">
              <a:latin typeface="Arial" pitchFamily="34" charset="0"/>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details of the graph are as follows:</a:t>
            </a:r>
          </a:p>
          <a:p>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x-axis shows the test scores. The y-axis shows the frequency from 0 to 4 in increments of 1. The graph shows the following data:</a:t>
            </a:r>
          </a:p>
          <a:p>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130: 1</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135: 2</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140: 3</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145: 4</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150: 3</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155: 2</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160: 1</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27</a:t>
            </a:fld>
            <a:endParaRPr lang="en-US" dirty="0"/>
          </a:p>
        </p:txBody>
      </p:sp>
    </p:spTree>
    <p:extLst>
      <p:ext uri="{BB962C8B-B14F-4D97-AF65-F5344CB8AC3E}">
        <p14:creationId xmlns:p14="http://schemas.microsoft.com/office/powerpoint/2010/main" val="963727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Graphing the data is a logical first step in getting an overall picture of how the data looks.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allows researchers to see the </a:t>
            </a:r>
            <a:r>
              <a:rPr lang="en-US" altLang="en-US" sz="1200" i="1" dirty="0">
                <a:latin typeface="Arial" pitchFamily="34" charset="0"/>
                <a:ea typeface="ＭＳ Ｐゴシック" pitchFamily="34" charset="-128"/>
              </a:rPr>
              <a:t>distribution</a:t>
            </a:r>
            <a:r>
              <a:rPr lang="en-US" altLang="en-US" sz="1200" dirty="0">
                <a:latin typeface="Arial" pitchFamily="34" charset="0"/>
                <a:ea typeface="ＭＳ Ｐゴシック" pitchFamily="34" charset="-128"/>
              </a:rPr>
              <a:t>, or the location of where the scores cluster on a number line and to what degree they are spread out.</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2) Psychologists often graph data using a type of bar graph called a histogram.</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Like most bar graphs, the vertical axis shows the frequency.</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Frequency (p. 60)</a:t>
            </a:r>
            <a:r>
              <a:rPr lang="en-US" altLang="en-US" sz="1200" i="1" dirty="0">
                <a:latin typeface="Arial" pitchFamily="34" charset="0"/>
                <a:ea typeface="ＭＳ Ｐゴシック" pitchFamily="34" charset="-128"/>
              </a:rPr>
              <a:t> is the number of observations that fall within a certain category of range of scores.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ii) These graphs are easily interpreted; the higher the bar, the more scores that fall into that specific range.</a:t>
            </a:r>
          </a:p>
          <a:p>
            <a:pPr defTabSz="457200">
              <a:lnSpc>
                <a:spcPct val="70000"/>
              </a:lnSpc>
            </a:pPr>
            <a:r>
              <a:rPr lang="en-US" altLang="en-US" sz="1200" dirty="0">
                <a:latin typeface="Arial" pitchFamily="34" charset="0"/>
                <a:ea typeface="ＭＳ Ｐゴシック" pitchFamily="34" charset="-128"/>
              </a:rPr>
              <a:t>	iii) The horizontal axis basically describes the heights of the bars.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Graphing gives a visual image from which psychologists can describe the data and make general estimates.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it shows where scores cluster together and how spread out they are.</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4) When scores are clustered in the middle and the right side of the curve mirrors the left side, we can describe this as symmetrical curve.</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Normal Distribution (p. 60)</a:t>
            </a:r>
            <a:r>
              <a:rPr lang="en-US" altLang="en-US" sz="1200" i="1" dirty="0">
                <a:latin typeface="Arial" pitchFamily="34" charset="0"/>
                <a:ea typeface="ＭＳ Ｐゴシック" pitchFamily="34" charset="-128"/>
              </a:rPr>
              <a:t> (also called a bell curve) is a symmetrical distribution with values clustered around a central, mean value.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Many variables fall into a normal distribution, such as the scores on most standardized tests.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5) Sometimes the data clusters at one end and trails off at the other. In this case, we have a skewed distribution.</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i="1" dirty="0">
                <a:latin typeface="Arial" pitchFamily="34" charset="0"/>
                <a:ea typeface="ＭＳ Ｐゴシック" pitchFamily="34" charset="-128"/>
              </a:rPr>
              <a:t>	Negatively Skewed Distribution (p. 60)</a:t>
            </a:r>
            <a:r>
              <a:rPr lang="en-US" altLang="en-US" sz="1200" i="1" dirty="0">
                <a:latin typeface="Arial" pitchFamily="34" charset="0"/>
                <a:ea typeface="ＭＳ Ｐゴシック" pitchFamily="34" charset="-128"/>
              </a:rPr>
              <a:t> occurs when the curve has an extended tail to the left of the cluster.</a:t>
            </a:r>
            <a:endParaRPr lang="en-US" altLang="en-US" sz="1200" dirty="0">
              <a:latin typeface="Arial" pitchFamily="34" charset="0"/>
              <a:ea typeface="ＭＳ Ｐゴシック" pitchFamily="34" charset="-128"/>
            </a:endParaRPr>
          </a:p>
          <a:p>
            <a:pPr defTabSz="457200">
              <a:lnSpc>
                <a:spcPct val="7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70000"/>
              </a:lnSpc>
            </a:pPr>
            <a:r>
              <a:rPr lang="en-US" altLang="en-US" sz="1200" b="1" i="1" dirty="0">
                <a:latin typeface="Arial" pitchFamily="34" charset="0"/>
                <a:ea typeface="ＭＳ Ｐゴシック" pitchFamily="34" charset="-128"/>
              </a:rPr>
              <a:t>	Positively Skewed Distribution (p. 60)</a:t>
            </a:r>
            <a:r>
              <a:rPr lang="en-US" altLang="en-US" sz="1200" i="1" dirty="0">
                <a:latin typeface="Arial" pitchFamily="34" charset="0"/>
                <a:ea typeface="ＭＳ Ｐゴシック" pitchFamily="34" charset="-128"/>
              </a:rPr>
              <a:t> occurs when the long tail is on the right of the cluster.</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Most of the time, skews occur because there is an upper or lower limit to the data.</a:t>
            </a:r>
          </a:p>
          <a:p>
            <a:pPr defTabSz="457200">
              <a:lnSpc>
                <a:spcPct val="70000"/>
              </a:lnSpc>
            </a:pPr>
            <a:r>
              <a:rPr lang="en-US" altLang="en-US" sz="1200" dirty="0">
                <a:latin typeface="Arial" pitchFamily="34" charset="0"/>
                <a:ea typeface="ＭＳ Ｐゴシック" pitchFamily="34" charset="-128"/>
              </a:rPr>
              <a:t>		a) For example, a person cannot take less than 0 minutes to complete a test. </a:t>
            </a:r>
          </a:p>
          <a:p>
            <a:pPr defTabSz="457200">
              <a:lnSpc>
                <a:spcPct val="70000"/>
              </a:lnSpc>
            </a:pPr>
            <a:r>
              <a:rPr lang="en-US" altLang="en-US" sz="1200" dirty="0">
                <a:latin typeface="Arial" pitchFamily="34" charset="0"/>
                <a:ea typeface="ＭＳ Ｐゴシック" pitchFamily="34" charset="-128"/>
              </a:rPr>
              <a:t>		b) Instead, most students might finish a quiz in 6 minutes, but a few took much longer.</a:t>
            </a:r>
          </a:p>
          <a:p>
            <a:pPr defTabSz="457200">
              <a:lnSpc>
                <a:spcPct val="70000"/>
              </a:lnSpc>
            </a:pPr>
            <a:r>
              <a:rPr lang="en-US" altLang="en-US" sz="1200" dirty="0">
                <a:latin typeface="Arial" pitchFamily="34" charset="0"/>
                <a:ea typeface="ＭＳ Ｐゴシック" pitchFamily="34" charset="-128"/>
              </a:rPr>
              <a:t>		c) Conversely, most scores would cluster around 90% on an easy quiz with a couple tailing off into the lower grades.</a:t>
            </a:r>
            <a:endParaRPr lang="en-US" dirty="0"/>
          </a:p>
          <a:p>
            <a:pPr defTabSz="457200">
              <a:lnSpc>
                <a:spcPct val="70000"/>
              </a:lnSpc>
            </a:pPr>
            <a:endParaRPr lang="en-US" dirty="0"/>
          </a:p>
          <a:p>
            <a:r>
              <a:rPr lang="en-CA" sz="1200" b="0" kern="1200" dirty="0">
                <a:solidFill>
                  <a:schemeClr val="tx1"/>
                </a:solidFill>
                <a:effectLst/>
                <a:latin typeface="+mn-lt"/>
                <a:ea typeface="+mn-ea"/>
                <a:cs typeface="+mn-cs"/>
              </a:rPr>
              <a:t>Long Description:</a:t>
            </a:r>
          </a:p>
          <a:p>
            <a:pPr fontAlgn="auto"/>
            <a:r>
              <a:rPr lang="en-CA" sz="1200" kern="1200" dirty="0">
                <a:solidFill>
                  <a:schemeClr val="tx1"/>
                </a:solidFill>
                <a:effectLst/>
                <a:latin typeface="+mn-lt"/>
                <a:ea typeface="+mn-ea"/>
                <a:cs typeface="+mn-cs"/>
              </a:rPr>
              <a:t>The two graphs are shown with grades on the x-axis. The graph on the left shows a negative skewed distribution which has an extended tail to the left. The graph on the right shows a positive skewed distribution with an extended tail to the right. </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28</a:t>
            </a:fld>
            <a:endParaRPr lang="en-US" dirty="0"/>
          </a:p>
        </p:txBody>
      </p:sp>
    </p:spTree>
    <p:extLst>
      <p:ext uri="{BB962C8B-B14F-4D97-AF65-F5344CB8AC3E}">
        <p14:creationId xmlns:p14="http://schemas.microsoft.com/office/powerpoint/2010/main" val="14622438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60000"/>
              </a:lnSpc>
            </a:pPr>
            <a:r>
              <a:rPr lang="en-US" altLang="en-US" sz="1200" dirty="0">
                <a:latin typeface="Arial" pitchFamily="34" charset="0"/>
                <a:ea typeface="ＭＳ Ｐゴシック" pitchFamily="34" charset="-128"/>
              </a:rPr>
              <a:t>1) When we identify the portion of the graph where the scores seem to cluster together, we are estimating central tendency.</a:t>
            </a:r>
          </a:p>
          <a:p>
            <a:pPr defTabSz="457200">
              <a:lnSpc>
                <a:spcPct val="60000"/>
              </a:lnSpc>
            </a:pPr>
            <a:r>
              <a:rPr lang="en-US" altLang="en-US" sz="1200" dirty="0">
                <a:latin typeface="Arial" pitchFamily="34" charset="0"/>
                <a:ea typeface="ＭＳ Ｐゴシック" pitchFamily="34" charset="-128"/>
              </a:rPr>
              <a:t> </a:t>
            </a:r>
          </a:p>
          <a:p>
            <a:pPr defTabSz="457200">
              <a:lnSpc>
                <a:spcPct val="60000"/>
              </a:lnSpc>
            </a:pPr>
            <a:r>
              <a:rPr lang="en-US" altLang="en-US" sz="1200" b="1" i="1" dirty="0">
                <a:latin typeface="Arial" pitchFamily="34" charset="0"/>
                <a:ea typeface="ＭＳ Ｐゴシック" pitchFamily="34" charset="-128"/>
              </a:rPr>
              <a:t>	Central Tendency (p. 60)</a:t>
            </a:r>
            <a:r>
              <a:rPr lang="en-US" altLang="en-US" sz="1200" i="1" dirty="0">
                <a:latin typeface="Arial" pitchFamily="34" charset="0"/>
                <a:ea typeface="ＭＳ Ｐゴシック" pitchFamily="34" charset="-128"/>
              </a:rPr>
              <a:t> is a measure of the central point of a distribution.</a:t>
            </a:r>
            <a:endParaRPr lang="en-US" altLang="en-US" sz="1200" dirty="0">
              <a:latin typeface="Arial" pitchFamily="34" charset="0"/>
              <a:ea typeface="ＭＳ Ｐゴシック" pitchFamily="34" charset="-128"/>
            </a:endParaRPr>
          </a:p>
          <a:p>
            <a:pPr defTabSz="457200">
              <a:lnSpc>
                <a:spcPct val="6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6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is a single number that represents an entire data set.</a:t>
            </a:r>
          </a:p>
          <a:p>
            <a:pPr defTabSz="457200">
              <a:lnSpc>
                <a:spcPct val="60000"/>
              </a:lnSpc>
            </a:pPr>
            <a:r>
              <a:rPr lang="en-US" altLang="en-US" sz="1200" dirty="0">
                <a:latin typeface="Arial" pitchFamily="34" charset="0"/>
                <a:ea typeface="ＭＳ Ｐゴシック" pitchFamily="34" charset="-128"/>
              </a:rPr>
              <a:t>	ii) The measure of central tendency we use can depend on the distribution of data.</a:t>
            </a:r>
          </a:p>
          <a:p>
            <a:pPr defTabSz="457200">
              <a:lnSpc>
                <a:spcPct val="60000"/>
              </a:lnSpc>
            </a:pPr>
            <a:r>
              <a:rPr lang="en-US" altLang="en-US" sz="1200" dirty="0">
                <a:latin typeface="Arial" pitchFamily="34" charset="0"/>
                <a:ea typeface="ＭＳ Ｐゴシック" pitchFamily="34" charset="-128"/>
              </a:rPr>
              <a:t> </a:t>
            </a:r>
          </a:p>
          <a:p>
            <a:pPr defTabSz="457200">
              <a:lnSpc>
                <a:spcPct val="60000"/>
              </a:lnSpc>
            </a:pPr>
            <a:r>
              <a:rPr lang="en-US" altLang="en-US" sz="1200" dirty="0">
                <a:latin typeface="Arial" pitchFamily="34" charset="0"/>
                <a:ea typeface="ＭＳ Ｐゴシック" pitchFamily="34" charset="-128"/>
              </a:rPr>
              <a:t>2) Psychologists use one of three measures to describe the central tendency of the data: mean, median, and mode.</a:t>
            </a:r>
          </a:p>
          <a:p>
            <a:pPr defTabSz="457200">
              <a:lnSpc>
                <a:spcPct val="60000"/>
              </a:lnSpc>
            </a:pPr>
            <a:r>
              <a:rPr lang="en-US" altLang="en-US" sz="1200" dirty="0">
                <a:latin typeface="Arial" pitchFamily="34" charset="0"/>
                <a:ea typeface="ＭＳ Ｐゴシック" pitchFamily="34" charset="-128"/>
              </a:rPr>
              <a:t> </a:t>
            </a:r>
          </a:p>
          <a:p>
            <a:pPr defTabSz="457200">
              <a:lnSpc>
                <a:spcPct val="60000"/>
              </a:lnSpc>
            </a:pPr>
            <a:r>
              <a:rPr lang="en-US" altLang="en-US" sz="1200" b="1" i="1" dirty="0">
                <a:latin typeface="Arial" pitchFamily="34" charset="0"/>
                <a:ea typeface="ＭＳ Ｐゴシック" pitchFamily="34" charset="-128"/>
              </a:rPr>
              <a:t>	Mean (p. 60)</a:t>
            </a:r>
            <a:r>
              <a:rPr lang="en-US" altLang="en-US" sz="1200" i="1" dirty="0">
                <a:latin typeface="Arial" pitchFamily="34" charset="0"/>
                <a:ea typeface="ＭＳ Ｐゴシック" pitchFamily="34" charset="-128"/>
              </a:rPr>
              <a:t> is the arithmetic average of a set of numbers.</a:t>
            </a:r>
            <a:endParaRPr lang="en-US" altLang="en-US" sz="1200" dirty="0">
              <a:latin typeface="Arial" pitchFamily="34" charset="0"/>
              <a:ea typeface="ＭＳ Ｐゴシック" pitchFamily="34" charset="-128"/>
            </a:endParaRPr>
          </a:p>
          <a:p>
            <a:pPr defTabSz="457200">
              <a:lnSpc>
                <a:spcPct val="6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60000"/>
              </a:lnSpc>
            </a:pPr>
            <a:r>
              <a:rPr lang="en-US" altLang="en-US" sz="1200" b="1" i="1" dirty="0">
                <a:latin typeface="Arial" pitchFamily="34" charset="0"/>
                <a:ea typeface="ＭＳ Ｐゴシック" pitchFamily="34" charset="-128"/>
              </a:rPr>
              <a:t>	Median (p. 60)</a:t>
            </a:r>
            <a:r>
              <a:rPr lang="en-US" altLang="en-US" sz="1200" i="1" dirty="0">
                <a:latin typeface="Arial" pitchFamily="34" charset="0"/>
                <a:ea typeface="ＭＳ Ｐゴシック" pitchFamily="34" charset="-128"/>
              </a:rPr>
              <a:t> is the 50</a:t>
            </a:r>
            <a:r>
              <a:rPr lang="en-US" altLang="en-US" sz="1200" i="1" baseline="30000" dirty="0">
                <a:latin typeface="Arial" pitchFamily="34" charset="0"/>
                <a:ea typeface="ＭＳ Ｐゴシック" pitchFamily="34" charset="-128"/>
              </a:rPr>
              <a:t>th</a:t>
            </a:r>
            <a:r>
              <a:rPr lang="en-US" altLang="en-US" sz="1200" i="1" dirty="0">
                <a:latin typeface="Arial" pitchFamily="34" charset="0"/>
                <a:ea typeface="ＭＳ Ｐゴシック" pitchFamily="34" charset="-128"/>
              </a:rPr>
              <a:t> percentile—the point on the horizontal axis at which 50% of the observations are lower and 50% of all observations are higher.</a:t>
            </a:r>
            <a:endParaRPr lang="en-US" altLang="en-US" sz="1200" dirty="0">
              <a:latin typeface="Arial" pitchFamily="34" charset="0"/>
              <a:ea typeface="ＭＳ Ｐゴシック" pitchFamily="34" charset="-128"/>
            </a:endParaRPr>
          </a:p>
          <a:p>
            <a:pPr defTabSz="457200">
              <a:lnSpc>
                <a:spcPct val="6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60000"/>
              </a:lnSpc>
            </a:pPr>
            <a:r>
              <a:rPr lang="en-US" altLang="en-US" sz="1200" b="1" i="1" dirty="0">
                <a:latin typeface="Arial" pitchFamily="34" charset="0"/>
                <a:ea typeface="ＭＳ Ｐゴシック" pitchFamily="34" charset="-128"/>
              </a:rPr>
              <a:t>	Mode (p. 60)</a:t>
            </a:r>
            <a:r>
              <a:rPr lang="en-US" altLang="en-US" sz="1200" i="1" dirty="0">
                <a:latin typeface="Arial" pitchFamily="34" charset="0"/>
                <a:ea typeface="ＭＳ Ｐゴシック" pitchFamily="34" charset="-128"/>
              </a:rPr>
              <a:t> is the category with the highest frequency (i.e. the category with the most observations).</a:t>
            </a:r>
            <a:endParaRPr lang="en-US" altLang="en-US" sz="1200" dirty="0">
              <a:latin typeface="Arial" pitchFamily="34" charset="0"/>
              <a:ea typeface="ＭＳ Ｐゴシック" pitchFamily="34" charset="-128"/>
            </a:endParaRPr>
          </a:p>
          <a:p>
            <a:pPr defTabSz="457200">
              <a:lnSpc>
                <a:spcPct val="60000"/>
              </a:lnSpc>
            </a:pPr>
            <a:r>
              <a:rPr lang="en-US" altLang="en-US" sz="1200" i="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60000"/>
              </a:lnSpc>
            </a:pPr>
            <a:r>
              <a:rPr lang="en-US" altLang="en-US" sz="1200" i="1"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However, the mean and median usually give us more information about the central tendency (where scores cluster).</a:t>
            </a:r>
          </a:p>
          <a:p>
            <a:pPr defTabSz="457200">
              <a:lnSpc>
                <a:spcPct val="60000"/>
              </a:lnSpc>
            </a:pPr>
            <a:r>
              <a:rPr lang="en-US" altLang="en-US" sz="1200" dirty="0">
                <a:latin typeface="Arial" pitchFamily="34" charset="0"/>
                <a:ea typeface="ＭＳ Ｐゴシック" pitchFamily="34" charset="-128"/>
              </a:rPr>
              <a:t>	ii) The mode is usually used for categorical data.</a:t>
            </a:r>
          </a:p>
          <a:p>
            <a:pPr defTabSz="457200">
              <a:lnSpc>
                <a:spcPct val="60000"/>
              </a:lnSpc>
            </a:pPr>
            <a:r>
              <a:rPr lang="en-US" altLang="en-US" sz="1200" dirty="0">
                <a:latin typeface="Arial" pitchFamily="34" charset="0"/>
                <a:ea typeface="ＭＳ Ｐゴシック" pitchFamily="34" charset="-128"/>
              </a:rPr>
              <a:t>		a) For example, a mode can represent a candidate with the most votes.	</a:t>
            </a:r>
          </a:p>
          <a:p>
            <a:pPr defTabSz="457200">
              <a:lnSpc>
                <a:spcPct val="60000"/>
              </a:lnSpc>
            </a:pPr>
            <a:r>
              <a:rPr lang="en-US" altLang="en-US" sz="1200" dirty="0">
                <a:latin typeface="Arial" pitchFamily="34" charset="0"/>
                <a:ea typeface="ＭＳ Ｐゴシック" pitchFamily="34" charset="-128"/>
              </a:rPr>
              <a:t> </a:t>
            </a:r>
          </a:p>
          <a:p>
            <a:pPr defTabSz="457200">
              <a:lnSpc>
                <a:spcPct val="60000"/>
              </a:lnSpc>
            </a:pPr>
            <a:r>
              <a:rPr lang="en-US" altLang="en-US" sz="1200" dirty="0">
                <a:latin typeface="Arial" pitchFamily="34" charset="0"/>
                <a:ea typeface="ＭＳ Ｐゴシック" pitchFamily="34" charset="-128"/>
              </a:rPr>
              <a:t>3) In a histogram of a normal distribution, the mean, median, and mode are the same value.</a:t>
            </a:r>
          </a:p>
          <a:p>
            <a:pPr defTabSz="457200">
              <a:lnSpc>
                <a:spcPct val="60000"/>
              </a:lnSpc>
            </a:pPr>
            <a:r>
              <a:rPr lang="en-US" altLang="en-US" sz="1200" dirty="0">
                <a:latin typeface="Arial" pitchFamily="34" charset="0"/>
                <a:ea typeface="ＭＳ Ｐゴシック" pitchFamily="34" charset="-128"/>
              </a:rPr>
              <a:t> </a:t>
            </a:r>
          </a:p>
          <a:p>
            <a:pPr defTabSz="457200">
              <a:lnSpc>
                <a:spcPct val="60000"/>
              </a:lnSpc>
            </a:pPr>
            <a:r>
              <a:rPr lang="en-US" altLang="en-US" sz="1200" dirty="0">
                <a:latin typeface="Arial" pitchFamily="34" charset="0"/>
                <a:ea typeface="ＭＳ Ｐゴシック" pitchFamily="34" charset="-128"/>
              </a:rPr>
              <a:t>4.) When distributions are skewed, the median is the best measure of central tendency.</a:t>
            </a:r>
          </a:p>
          <a:p>
            <a:pPr defTabSz="457200">
              <a:lnSpc>
                <a:spcPct val="6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is because the mean gets pulled toward the extreme scores.</a:t>
            </a:r>
          </a:p>
          <a:p>
            <a:pPr defTabSz="457200">
              <a:lnSpc>
                <a:spcPct val="60000"/>
              </a:lnSpc>
            </a:pPr>
            <a:r>
              <a:rPr lang="en-US" altLang="en-US" sz="1200" dirty="0">
                <a:latin typeface="Arial" pitchFamily="34" charset="0"/>
                <a:ea typeface="ＭＳ Ｐゴシック" pitchFamily="34" charset="-128"/>
              </a:rPr>
              <a:t>	ii) The median is a relatively stable score.</a:t>
            </a:r>
          </a:p>
          <a:p>
            <a:endParaRPr lang="en-US" sz="1200" b="0" kern="1200" dirty="0">
              <a:solidFill>
                <a:schemeClr val="tx1"/>
              </a:solidFill>
              <a:effectLst/>
              <a:latin typeface="Arial" pitchFamily="34" charset="0"/>
              <a:ea typeface="ＭＳ Ｐゴシック" pitchFamily="34" charset="-128"/>
              <a:cs typeface="+mn-cs"/>
            </a:endParaRPr>
          </a:p>
          <a:p>
            <a:r>
              <a:rPr lang="en-CA" sz="1200" b="0" kern="1200" dirty="0">
                <a:solidFill>
                  <a:schemeClr val="tx1"/>
                </a:solidFill>
                <a:effectLst/>
                <a:latin typeface="+mn-lt"/>
                <a:ea typeface="+mn-ea"/>
                <a:cs typeface="+mn-cs"/>
              </a:rPr>
              <a:t>Long Description:</a:t>
            </a:r>
            <a:r>
              <a:rPr lang="en-CA" sz="1200" kern="1200" dirty="0">
                <a:solidFill>
                  <a:schemeClr val="tx1"/>
                </a:solidFill>
                <a:effectLst/>
                <a:latin typeface="+mn-lt"/>
                <a:ea typeface="+mn-ea"/>
                <a:cs typeface="+mn-cs"/>
              </a:rPr>
              <a:t> </a:t>
            </a:r>
          </a:p>
          <a:p>
            <a:pPr fontAlgn="auto"/>
            <a:r>
              <a:rPr lang="en-CA" sz="1200" kern="1200" dirty="0">
                <a:solidFill>
                  <a:schemeClr val="tx1"/>
                </a:solidFill>
                <a:effectLst/>
                <a:latin typeface="+mn-lt"/>
                <a:ea typeface="+mn-ea"/>
                <a:cs typeface="+mn-cs"/>
              </a:rPr>
              <a:t>The figure shows the following:</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A symmetrical histogram is plotted with the annual income of the households and the frequency on the x and y axis respectively. The graph shows that out of 9 household studies, the mean income per household is $30,000. The graph with symmetrical distributions has a central tendency with the mean, median, and mode all in the same spot.  </a:t>
            </a:r>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graph shows that these nine households have the following incomes:</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10,000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20,000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20,000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30,000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30,000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30,000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40,000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40,000 </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dollar 50,000</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Total equals dollar 270 000</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Mean income per household: dollar 270 000 divided by 9 equals dollar 30,000</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Median (halfway between the lowest and highest numbers): dollar 30,000 (10, 20, 20, 30—30—30, 40, 40, 50)</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Mode (most frequent number): dollar 30,000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29</a:t>
            </a:fld>
            <a:endParaRPr lang="en-US" dirty="0"/>
          </a:p>
        </p:txBody>
      </p:sp>
    </p:spTree>
    <p:extLst>
      <p:ext uri="{BB962C8B-B14F-4D97-AF65-F5344CB8AC3E}">
        <p14:creationId xmlns:p14="http://schemas.microsoft.com/office/powerpoint/2010/main" val="8845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70000"/>
              </a:lnSpc>
            </a:pPr>
            <a:r>
              <a:rPr lang="en-US" altLang="en-US" sz="1200" b="1" dirty="0">
                <a:latin typeface="Arial" pitchFamily="34" charset="0"/>
                <a:ea typeface="ＭＳ Ｐゴシック" pitchFamily="34" charset="-128"/>
              </a:rPr>
              <a:t>Know</a:t>
            </a:r>
            <a:r>
              <a:rPr lang="en-US" altLang="en-US" sz="1200" dirty="0">
                <a:latin typeface="Arial" pitchFamily="34" charset="0"/>
                <a:ea typeface="ＭＳ Ｐゴシック" pitchFamily="34" charset="-128"/>
              </a:rPr>
              <a:t> the key terminology related to the principles of scientific research.</a:t>
            </a:r>
          </a:p>
          <a:p>
            <a:pPr lvl="1">
              <a:lnSpc>
                <a:spcPct val="70000"/>
              </a:lnSpc>
            </a:pPr>
            <a:r>
              <a:rPr lang="en-US" altLang="en-US" sz="1200" dirty="0">
                <a:latin typeface="Arial" pitchFamily="34" charset="0"/>
                <a:ea typeface="ＭＳ Ｐゴシック" pitchFamily="34" charset="-128"/>
              </a:rPr>
              <a:t>See bold, italicized terms below.</a:t>
            </a:r>
          </a:p>
          <a:p>
            <a:pPr>
              <a:lnSpc>
                <a:spcPct val="70000"/>
              </a:lnSpc>
            </a:pPr>
            <a:r>
              <a:rPr lang="en-US" altLang="en-US" sz="1200" dirty="0">
                <a:latin typeface="Arial" pitchFamily="34" charset="0"/>
                <a:ea typeface="ＭＳ Ｐゴシック" pitchFamily="34" charset="-128"/>
              </a:rPr>
              <a:t> </a:t>
            </a:r>
          </a:p>
          <a:p>
            <a:pPr>
              <a:lnSpc>
                <a:spcPct val="70000"/>
              </a:lnSpc>
            </a:pPr>
            <a:r>
              <a:rPr lang="en-US" altLang="en-US" sz="1200" b="1" dirty="0">
                <a:latin typeface="Arial" pitchFamily="34" charset="0"/>
                <a:ea typeface="ＭＳ Ｐゴシック" pitchFamily="34" charset="-128"/>
              </a:rPr>
              <a:t>Understand </a:t>
            </a:r>
            <a:r>
              <a:rPr lang="en-US" altLang="en-US" sz="1200" dirty="0">
                <a:latin typeface="Arial" pitchFamily="34" charset="0"/>
                <a:ea typeface="ＭＳ Ｐゴシック" pitchFamily="34" charset="-128"/>
              </a:rPr>
              <a:t>the five characteristics of quality scientific research.</a:t>
            </a:r>
          </a:p>
          <a:p>
            <a:pPr lvl="1">
              <a:lnSpc>
                <a:spcPct val="70000"/>
              </a:lnSpc>
            </a:pPr>
            <a:r>
              <a:rPr lang="en-US" altLang="en-US" sz="1200" dirty="0">
                <a:latin typeface="Arial" pitchFamily="34" charset="0"/>
                <a:ea typeface="ＭＳ Ｐゴシック" pitchFamily="34" charset="-128"/>
              </a:rPr>
              <a:t>These characteristics include:</a:t>
            </a:r>
          </a:p>
          <a:p>
            <a:pPr lvl="1">
              <a:lnSpc>
                <a:spcPct val="70000"/>
              </a:lnSpc>
            </a:pPr>
            <a:r>
              <a:rPr lang="en-US" altLang="en-US" sz="1200" dirty="0">
                <a:latin typeface="Arial" pitchFamily="34" charset="0"/>
                <a:ea typeface="ＭＳ Ｐゴシック" pitchFamily="34" charset="-128"/>
              </a:rPr>
              <a:t>(1) that measurements are objective, valid, and reliable; </a:t>
            </a:r>
          </a:p>
          <a:p>
            <a:pPr lvl="1">
              <a:lnSpc>
                <a:spcPct val="70000"/>
              </a:lnSpc>
            </a:pPr>
            <a:r>
              <a:rPr lang="en-US" altLang="en-US" sz="1200" dirty="0">
                <a:latin typeface="Arial" pitchFamily="34" charset="0"/>
                <a:ea typeface="ＭＳ Ｐゴシック" pitchFamily="34" charset="-128"/>
              </a:rPr>
              <a:t>(2) the research can be generalized; </a:t>
            </a:r>
          </a:p>
          <a:p>
            <a:pPr lvl="1">
              <a:lnSpc>
                <a:spcPct val="70000"/>
              </a:lnSpc>
            </a:pPr>
            <a:r>
              <a:rPr lang="en-US" altLang="en-US" sz="1200" dirty="0">
                <a:latin typeface="Arial" pitchFamily="34" charset="0"/>
                <a:ea typeface="ＭＳ Ｐゴシック" pitchFamily="34" charset="-128"/>
              </a:rPr>
              <a:t>(3) it uses techniques that reduce bias;</a:t>
            </a:r>
          </a:p>
          <a:p>
            <a:pPr lvl="1">
              <a:lnSpc>
                <a:spcPct val="70000"/>
              </a:lnSpc>
            </a:pPr>
            <a:r>
              <a:rPr lang="en-US" altLang="en-US" sz="1200" dirty="0">
                <a:latin typeface="Arial" pitchFamily="34" charset="0"/>
                <a:ea typeface="ＭＳ Ｐゴシック" pitchFamily="34" charset="-128"/>
              </a:rPr>
              <a:t>(4) the findings are made public; and </a:t>
            </a:r>
          </a:p>
          <a:p>
            <a:pPr lvl="1">
              <a:lnSpc>
                <a:spcPct val="70000"/>
              </a:lnSpc>
            </a:pPr>
            <a:r>
              <a:rPr lang="en-US" altLang="en-US" sz="1200" dirty="0">
                <a:latin typeface="Arial" pitchFamily="34" charset="0"/>
                <a:ea typeface="ＭＳ Ｐゴシック" pitchFamily="34" charset="-128"/>
              </a:rPr>
              <a:t>(5) the results can be replicated.</a:t>
            </a:r>
          </a:p>
          <a:p>
            <a:pPr>
              <a:lnSpc>
                <a:spcPct val="70000"/>
              </a:lnSpc>
            </a:pPr>
            <a:r>
              <a:rPr lang="en-US" altLang="en-US" sz="1200" dirty="0">
                <a:latin typeface="Arial" pitchFamily="34" charset="0"/>
                <a:ea typeface="ＭＳ Ｐゴシック" pitchFamily="34" charset="-128"/>
              </a:rPr>
              <a:t> </a:t>
            </a:r>
          </a:p>
          <a:p>
            <a:pPr>
              <a:lnSpc>
                <a:spcPct val="70000"/>
              </a:lnSpc>
            </a:pPr>
            <a:r>
              <a:rPr lang="en-US" altLang="en-US" sz="1200" b="1" dirty="0">
                <a:latin typeface="Arial" pitchFamily="34" charset="0"/>
                <a:ea typeface="ＭＳ Ｐゴシック" pitchFamily="34" charset="-128"/>
              </a:rPr>
              <a:t>Understand</a:t>
            </a:r>
            <a:r>
              <a:rPr lang="en-US" altLang="en-US" sz="1200" dirty="0">
                <a:latin typeface="Arial" pitchFamily="34" charset="0"/>
                <a:ea typeface="ＭＳ Ｐゴシック" pitchFamily="34" charset="-128"/>
              </a:rPr>
              <a:t> how biases might influence the outcome of a study.</a:t>
            </a:r>
          </a:p>
          <a:p>
            <a:pPr lvl="1">
              <a:lnSpc>
                <a:spcPct val="70000"/>
              </a:lnSpc>
            </a:pPr>
            <a:r>
              <a:rPr lang="en-US" altLang="en-US" sz="1200" dirty="0">
                <a:latin typeface="Arial" pitchFamily="34" charset="0"/>
                <a:ea typeface="ＭＳ Ｐゴシック" pitchFamily="34" charset="-128"/>
              </a:rPr>
              <a:t>Demand characteristics affect how participants respond in research studies. Participants might try to guess what the study is about or paint themselves in a </a:t>
            </a:r>
            <a:r>
              <a:rPr lang="en-US" altLang="en-US" sz="1200" dirty="0" err="1">
                <a:latin typeface="Arial" pitchFamily="34" charset="0"/>
                <a:ea typeface="ＭＳ Ｐゴシック" pitchFamily="34" charset="-128"/>
              </a:rPr>
              <a:t>favourable</a:t>
            </a:r>
            <a:r>
              <a:rPr lang="en-US" altLang="en-US" sz="1200" dirty="0">
                <a:latin typeface="Arial" pitchFamily="34" charset="0"/>
                <a:ea typeface="ＭＳ Ｐゴシック" pitchFamily="34" charset="-128"/>
              </a:rPr>
              <a:t> light. Researchers can also unintentionally introduce bias.</a:t>
            </a:r>
          </a:p>
          <a:p>
            <a:pPr>
              <a:lnSpc>
                <a:spcPct val="70000"/>
              </a:lnSpc>
            </a:pPr>
            <a:r>
              <a:rPr lang="en-US" altLang="en-US" sz="1200" dirty="0">
                <a:latin typeface="Arial" pitchFamily="34" charset="0"/>
                <a:ea typeface="ＭＳ Ｐゴシック" pitchFamily="34" charset="-128"/>
              </a:rPr>
              <a:t> </a:t>
            </a:r>
          </a:p>
          <a:p>
            <a:pPr>
              <a:lnSpc>
                <a:spcPct val="70000"/>
              </a:lnSpc>
            </a:pPr>
            <a:r>
              <a:rPr lang="en-US" altLang="en-US" sz="1200" b="1" dirty="0">
                <a:latin typeface="Arial" pitchFamily="34" charset="0"/>
                <a:ea typeface="ＭＳ Ｐゴシック" pitchFamily="34" charset="-128"/>
              </a:rPr>
              <a:t>Apply</a:t>
            </a:r>
            <a:r>
              <a:rPr lang="en-US" altLang="en-US" sz="1200" dirty="0">
                <a:latin typeface="Arial" pitchFamily="34" charset="0"/>
                <a:ea typeface="ＭＳ Ｐゴシック" pitchFamily="34" charset="-128"/>
              </a:rPr>
              <a:t> the concepts of reliability and validity of examples.</a:t>
            </a:r>
          </a:p>
          <a:p>
            <a:pPr lvl="1">
              <a:lnSpc>
                <a:spcPct val="70000"/>
              </a:lnSpc>
            </a:pPr>
            <a:r>
              <a:rPr lang="en-US" altLang="en-US" sz="1200" dirty="0">
                <a:latin typeface="Arial" pitchFamily="34" charset="0"/>
                <a:ea typeface="ＭＳ Ｐゴシック" pitchFamily="34" charset="-128"/>
              </a:rPr>
              <a:t>Students should be able to read scenarios involving research methods and determine whether there are issues with reliability or validity.</a:t>
            </a:r>
          </a:p>
          <a:p>
            <a:pPr>
              <a:lnSpc>
                <a:spcPct val="70000"/>
              </a:lnSpc>
            </a:pPr>
            <a:r>
              <a:rPr lang="en-US" altLang="en-US" sz="1200" dirty="0">
                <a:latin typeface="Arial" pitchFamily="34" charset="0"/>
                <a:ea typeface="ＭＳ Ｐゴシック" pitchFamily="34" charset="-128"/>
              </a:rPr>
              <a:t> </a:t>
            </a:r>
          </a:p>
          <a:p>
            <a:pPr>
              <a:lnSpc>
                <a:spcPct val="70000"/>
              </a:lnSpc>
            </a:pPr>
            <a:r>
              <a:rPr lang="en-US" altLang="en-US" sz="1200" b="1" dirty="0">
                <a:latin typeface="Arial" pitchFamily="34" charset="0"/>
                <a:ea typeface="ＭＳ Ｐゴシック" pitchFamily="34" charset="-128"/>
              </a:rPr>
              <a:t>Analyze</a:t>
            </a:r>
            <a:r>
              <a:rPr lang="en-US" altLang="en-US" sz="1200" dirty="0">
                <a:latin typeface="Arial" pitchFamily="34" charset="0"/>
                <a:ea typeface="ＭＳ Ｐゴシック" pitchFamily="34" charset="-128"/>
              </a:rPr>
              <a:t> whether anecdotes, authority figures, and common sense are reliably truthful sources of information.</a:t>
            </a:r>
          </a:p>
          <a:p>
            <a:pPr lvl="1">
              <a:lnSpc>
                <a:spcPct val="70000"/>
              </a:lnSpc>
            </a:pPr>
            <a:r>
              <a:rPr lang="en-US" altLang="en-US" sz="1200" dirty="0">
                <a:latin typeface="Arial" pitchFamily="34" charset="0"/>
                <a:ea typeface="ＭＳ Ｐゴシック" pitchFamily="34" charset="-128"/>
              </a:rPr>
              <a:t>It is important to critically evaluate the source of information. Is one person telling his/her success story? Such anecdotal evidence is usually not generalizable. Is the claim endorsed by an authority figure or expert? It</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important that it</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not just opinion, but also backed up by data. Common sense is also important, but good scientific research should come first.</a:t>
            </a:r>
            <a:endParaRPr lang="en-US" altLang="en-US" sz="1200"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3</a:t>
            </a:fld>
            <a:endParaRPr lang="en-US" dirty="0"/>
          </a:p>
        </p:txBody>
      </p:sp>
    </p:spTree>
    <p:extLst>
      <p:ext uri="{BB962C8B-B14F-4D97-AF65-F5344CB8AC3E}">
        <p14:creationId xmlns:p14="http://schemas.microsoft.com/office/powerpoint/2010/main" val="576217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Measures of central tendency tell us where scores cluster. However, sometimes scores are more spread out than clustered.</a:t>
            </a:r>
          </a:p>
          <a:p>
            <a:pPr defTabSz="457200"/>
            <a:r>
              <a:rPr lang="en-US" altLang="en-US" dirty="0">
                <a:latin typeface="Arial" pitchFamily="34" charset="0"/>
                <a:ea typeface="ＭＳ Ｐゴシック" pitchFamily="34" charset="-128"/>
              </a:rPr>
              <a:t> </a:t>
            </a:r>
          </a:p>
          <a:p>
            <a:pPr defTabSz="457200"/>
            <a:r>
              <a:rPr lang="en-US" altLang="en-US" b="1" i="1" dirty="0">
                <a:latin typeface="Arial" pitchFamily="34" charset="0"/>
                <a:ea typeface="ＭＳ Ｐゴシック" pitchFamily="34" charset="-128"/>
              </a:rPr>
              <a:t>	Variability (p. 62)</a:t>
            </a:r>
            <a:r>
              <a:rPr lang="en-US" altLang="en-US" i="1" dirty="0">
                <a:latin typeface="Arial" pitchFamily="34" charset="0"/>
                <a:ea typeface="ＭＳ Ｐゴシック" pitchFamily="34" charset="-128"/>
              </a:rPr>
              <a:t> is the degree to which scores are dispersed in a distribution.</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Because data can be clustered or spread out, researchers report both the mean and variability to help give a better picture of the data.</a:t>
            </a:r>
          </a:p>
          <a:p>
            <a:pPr defTabSz="457200"/>
            <a:r>
              <a:rPr lang="en-US" altLang="en-US" dirty="0">
                <a:latin typeface="Arial" pitchFamily="34" charset="0"/>
                <a:ea typeface="ＭＳ Ｐゴシック" pitchFamily="34" charset="-128"/>
              </a:rPr>
              <a:t>		</a:t>
            </a:r>
          </a:p>
          <a:p>
            <a:pPr defTabSz="457200"/>
            <a:r>
              <a:rPr lang="en-US" altLang="en-US" b="1" i="1" dirty="0">
                <a:latin typeface="Arial" pitchFamily="34" charset="0"/>
                <a:ea typeface="ＭＳ Ｐゴシック" pitchFamily="34" charset="-128"/>
              </a:rPr>
              <a:t>	Standard Deviation (p. 62)</a:t>
            </a:r>
            <a:r>
              <a:rPr lang="en-US" altLang="en-US" i="1" dirty="0">
                <a:latin typeface="Arial" pitchFamily="34" charset="0"/>
                <a:ea typeface="ＭＳ Ｐゴシック" pitchFamily="34" charset="-128"/>
              </a:rPr>
              <a:t> is a measure of variability around the mean.</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3) Standard deviation is one commonly used measure of variability.</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It can be thought of as the average distance from the mean.</a:t>
            </a:r>
          </a:p>
          <a:p>
            <a:pPr defTabSz="457200"/>
            <a:r>
              <a:rPr lang="en-US" altLang="en-US" dirty="0">
                <a:latin typeface="Arial" pitchFamily="34" charset="0"/>
                <a:ea typeface="ＭＳ Ｐゴシック" pitchFamily="34" charset="-128"/>
              </a:rPr>
              <a:t>	ii) For example, the GREs are like the SATs, but for graduate school.</a:t>
            </a:r>
          </a:p>
          <a:p>
            <a:pPr defTabSz="457200"/>
            <a:r>
              <a:rPr lang="en-US" altLang="en-US" dirty="0">
                <a:latin typeface="Arial" pitchFamily="34" charset="0"/>
                <a:ea typeface="ＭＳ Ｐゴシック" pitchFamily="34" charset="-128"/>
              </a:rPr>
              <a:t>		a) Someone reports a mean on the GREs of 500 with a standard deviation of 100.</a:t>
            </a:r>
          </a:p>
          <a:p>
            <a:pPr defTabSz="457200"/>
            <a:r>
              <a:rPr lang="en-US" altLang="en-US" dirty="0">
                <a:latin typeface="Arial" pitchFamily="34" charset="0"/>
                <a:ea typeface="ＭＳ Ｐゴシック" pitchFamily="34" charset="-128"/>
              </a:rPr>
              <a:t>		b) This means that most of the scores fall within 100 points of the mean (500) on either side or within 400-600 points.</a:t>
            </a:r>
          </a:p>
          <a:p>
            <a:endParaRPr lang="en-US" sz="1200" b="0" kern="1200" dirty="0">
              <a:solidFill>
                <a:schemeClr val="tx1"/>
              </a:solidFill>
              <a:effectLst/>
              <a:latin typeface="Arial" pitchFamily="34" charset="0"/>
              <a:ea typeface="ＭＳ Ｐゴシック" pitchFamily="34" charset="-128"/>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details of the graph are as follows:</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x-axis shows the score from 12 to 19 in increments of 1. The y-axis shows the frequency in terms of the number of students from 10 to 50 in increments of 10. The graph shows two lines, one depicted in red which has a higher peak at 50 and is narrow while the other in black which has a smaller peak at 30 and is wider. The curves depict variability in terms of the number of students scoring the highest scores.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30</a:t>
            </a:fld>
            <a:endParaRPr lang="en-US" dirty="0"/>
          </a:p>
        </p:txBody>
      </p:sp>
    </p:spTree>
    <p:extLst>
      <p:ext uri="{BB962C8B-B14F-4D97-AF65-F5344CB8AC3E}">
        <p14:creationId xmlns:p14="http://schemas.microsoft.com/office/powerpoint/2010/main" val="11721805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After researchers have described their data, the next step is to see whether the data support their hypothesis.</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For example, let</a:t>
            </a:r>
            <a:r>
              <a:rPr lang="ja-JP" altLang="en-US" dirty="0">
                <a:latin typeface="Arial" pitchFamily="34" charset="0"/>
                <a:ea typeface="ＭＳ Ｐゴシック" pitchFamily="34" charset="-128"/>
              </a:rPr>
              <a:t>’</a:t>
            </a:r>
            <a:r>
              <a:rPr lang="en-US" altLang="ja-JP" dirty="0">
                <a:latin typeface="Arial" pitchFamily="34" charset="0"/>
                <a:ea typeface="ＭＳ Ｐゴシック" pitchFamily="34" charset="-128"/>
              </a:rPr>
              <a:t>s say we wanted to know whether text messaging reduces feelings of loneliness in first-year college students (Figure 2.13).</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Students who regularly text are randomly selected and put into one of two groups:</a:t>
            </a:r>
          </a:p>
          <a:p>
            <a:pPr defTabSz="457200"/>
            <a:r>
              <a:rPr lang="en-US" altLang="en-US" dirty="0">
                <a:latin typeface="Arial" pitchFamily="34" charset="0"/>
                <a:ea typeface="ＭＳ Ｐゴシック" pitchFamily="34" charset="-128"/>
              </a:rPr>
              <a:t>		a) Those who can text (control group).</a:t>
            </a:r>
          </a:p>
          <a:p>
            <a:pPr defTabSz="457200"/>
            <a:r>
              <a:rPr lang="en-US" altLang="en-US" dirty="0">
                <a:latin typeface="Arial" pitchFamily="34" charset="0"/>
                <a:ea typeface="ＭＳ Ｐゴシック" pitchFamily="34" charset="-128"/>
              </a:rPr>
              <a:t>		b) Those who cannot text (experimental group).</a:t>
            </a:r>
          </a:p>
          <a:p>
            <a:pPr defTabSz="457200"/>
            <a:r>
              <a:rPr lang="en-US" altLang="en-US" dirty="0">
                <a:latin typeface="Arial" pitchFamily="34" charset="0"/>
                <a:ea typeface="ＭＳ Ｐゴシック" pitchFamily="34" charset="-128"/>
              </a:rPr>
              <a:t>		c) In this example, the IV is the two groups (texting and no texting) and the DV is the score on the loneliness measure (higher score = more loneliness).	</a:t>
            </a:r>
          </a:p>
          <a:p>
            <a:pPr defTabSz="457200"/>
            <a:r>
              <a:rPr lang="en-US" altLang="en-US" dirty="0">
                <a:latin typeface="Arial" pitchFamily="34" charset="0"/>
                <a:ea typeface="ＭＳ Ｐゴシック" pitchFamily="34" charset="-128"/>
              </a:rPr>
              <a:t>	ii) After 3 days, the students are asked to fill out a survey measuring loneliness.</a:t>
            </a:r>
          </a:p>
          <a:p>
            <a:pPr defTabSz="457200"/>
            <a:r>
              <a:rPr lang="en-US" altLang="en-US" dirty="0">
                <a:latin typeface="Arial" pitchFamily="34" charset="0"/>
                <a:ea typeface="ＭＳ Ｐゴシック" pitchFamily="34" charset="-128"/>
              </a:rPr>
              <a:t>	iii) We find that those who were able to text, scored 3 points below the mean of the group who could not text.</a:t>
            </a:r>
          </a:p>
          <a:p>
            <a:pPr defTabSz="457200"/>
            <a:r>
              <a:rPr lang="en-US" altLang="en-US" dirty="0">
                <a:latin typeface="Arial" pitchFamily="34" charset="0"/>
                <a:ea typeface="ＭＳ Ｐゴシック" pitchFamily="34" charset="-128"/>
              </a:rPr>
              <a:t>		a) Can we conclude texting decreases loneliness?</a:t>
            </a:r>
          </a:p>
          <a:p>
            <a:pPr defTabSz="457200"/>
            <a:r>
              <a:rPr lang="en-US" altLang="en-US" dirty="0">
                <a:latin typeface="Arial" pitchFamily="34" charset="0"/>
                <a:ea typeface="ＭＳ Ｐゴシック" pitchFamily="34" charset="-128"/>
              </a:rPr>
              <a:t>		b) We need to also know the variability in the scores.</a:t>
            </a:r>
          </a:p>
          <a:p>
            <a:pPr defTabSz="457200"/>
            <a:endParaRPr lang="en-US" dirty="0">
              <a:latin typeface="Arial" pitchFamily="34" charset="0"/>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To conduct an experiment on whether texting reduces loneliness, the population of first-year university students will be recruited. The students will be divided into two groups. Half of the students will be allowed to do text messaging while the other half will not be allowed to do text messaging. Independent variable refers to Experimental and control groups. Finally the loneliness score will be analyzed by calculating the mean test score.</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31</a:t>
            </a:fld>
            <a:endParaRPr lang="en-US" dirty="0"/>
          </a:p>
        </p:txBody>
      </p:sp>
    </p:spTree>
    <p:extLst>
      <p:ext uri="{BB962C8B-B14F-4D97-AF65-F5344CB8AC3E}">
        <p14:creationId xmlns:p14="http://schemas.microsoft.com/office/powerpoint/2010/main" val="10957842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Arial" pitchFamily="34" charset="0"/>
                <a:ea typeface="ＭＳ Ｐゴシック" pitchFamily="34" charset="-128"/>
              </a:rPr>
              <a:t>1) The means of the two groups can differ by three points and still be very similar, or differ by three points and be very different (Figure 2.14).</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 groups are likely to be similar if the scores are very spread out and different if there is little variability in each group.</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2) Next, researchers need to determine if the difference in scores between the two groups is significant or has </a:t>
            </a:r>
            <a:r>
              <a:rPr lang="en-US" altLang="en-US" sz="1200" i="1" dirty="0">
                <a:latin typeface="Arial" pitchFamily="34" charset="0"/>
                <a:ea typeface="ＭＳ Ｐゴシック" pitchFamily="34" charset="-128"/>
              </a:rPr>
              <a:t>statistical significance </a:t>
            </a:r>
            <a:r>
              <a:rPr lang="en-US" altLang="en-US" sz="1200" dirty="0">
                <a:latin typeface="Arial" pitchFamily="34" charset="0"/>
                <a:ea typeface="ＭＳ Ｐゴシック" pitchFamily="34" charset="-128"/>
              </a:rPr>
              <a:t>(Figure 2.14).</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Statistical Significance (p. 64)</a:t>
            </a:r>
            <a:r>
              <a:rPr lang="en-US" altLang="en-US" sz="1200" i="1" dirty="0">
                <a:latin typeface="Arial" pitchFamily="34" charset="0"/>
                <a:ea typeface="ＭＳ Ｐゴシック" pitchFamily="34" charset="-128"/>
              </a:rPr>
              <a:t> implies that the mean of the groups are farther apart than you would expect them to be by random chance alone.</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When each group lacks variability in their scores (each clustered around the mean), we are more likely to find statistical significance.</a:t>
            </a:r>
          </a:p>
          <a:p>
            <a:pPr defTabSz="457200">
              <a:lnSpc>
                <a:spcPct val="90000"/>
              </a:lnSpc>
            </a:pPr>
            <a:r>
              <a:rPr lang="en-US" altLang="en-US" sz="1200" dirty="0">
                <a:latin typeface="Arial" pitchFamily="34" charset="0"/>
                <a:ea typeface="ＭＳ Ｐゴシック" pitchFamily="34" charset="-128"/>
              </a:rPr>
              <a:t>	ii) Conversely, when there is a lot of variability in the scores in each group, we are less likely to find a statistically significant difference between the two.</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3) However, we are still only making estimates of significance based on the appearance of the scores. To determine actual significance, researchers analyze data using a hypothesis test.</a:t>
            </a: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Hypothesis Test (p. 63)</a:t>
            </a:r>
            <a:r>
              <a:rPr lang="en-US" altLang="en-US" sz="1200" i="1" dirty="0">
                <a:latin typeface="Arial" pitchFamily="34" charset="0"/>
                <a:ea typeface="ＭＳ Ｐゴシック" pitchFamily="34" charset="-128"/>
              </a:rPr>
              <a:t> is a statistical method of evaluating whether differences among groups are meaningful, or could have been arrived at by chance alone.</a:t>
            </a:r>
            <a:endParaRPr lang="en-US" altLang="en-US" sz="1200" dirty="0">
              <a:latin typeface="Arial" pitchFamily="34" charset="0"/>
              <a:ea typeface="ＭＳ Ｐゴシック" pitchFamily="34" charset="-128"/>
            </a:endParaRPr>
          </a:p>
          <a:p>
            <a:pPr defTabSz="457200">
              <a:lnSpc>
                <a:spcPct val="90000"/>
              </a:lnSpc>
            </a:pPr>
            <a:r>
              <a:rPr lang="en-US" altLang="en-US" sz="1200" dirty="0">
                <a:latin typeface="Arial" pitchFamily="34" charset="0"/>
                <a:ea typeface="ＭＳ Ｐゴシック" pitchFamily="34" charset="-128"/>
              </a:rPr>
              <a:t> </a:t>
            </a:r>
          </a:p>
          <a:p>
            <a:pPr defTabSz="457200">
              <a:lnSpc>
                <a:spcPct val="9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Statistical significance testing is based on the researcher making two hypotheses. </a:t>
            </a:r>
            <a:r>
              <a:rPr lang="en-US" altLang="en-US" dirty="0">
                <a:latin typeface="Arial" pitchFamily="34" charset="0"/>
                <a:ea typeface="ＭＳ Ｐゴシック" pitchFamily="34" charset="-128"/>
              </a:rPr>
              <a:t>The goal of researchers is to find differences between groups that are</a:t>
            </a:r>
          </a:p>
          <a:p>
            <a:pPr defTabSz="457200"/>
            <a:r>
              <a:rPr lang="en-US" altLang="en-US" dirty="0">
                <a:latin typeface="Arial" pitchFamily="34" charset="0"/>
                <a:ea typeface="ＭＳ Ｐゴシック" pitchFamily="34" charset="-128"/>
              </a:rPr>
              <a:t>	so large that it is virtually impossible for the null hypothesis to be true; in other words, they are not due to chance.</a:t>
            </a:r>
            <a:r>
              <a:rPr lang="en-US" altLang="en-US" sz="1200" dirty="0">
                <a:latin typeface="Arial" pitchFamily="34" charset="0"/>
                <a:ea typeface="ＭＳ Ｐゴシック" pitchFamily="34" charset="-128"/>
              </a:rPr>
              <a:t>		 </a:t>
            </a:r>
          </a:p>
          <a:p>
            <a:pPr defTabSz="457200"/>
            <a:r>
              <a:rPr lang="en-US" altLang="en-US" sz="1200" b="1" dirty="0">
                <a:latin typeface="Arial" pitchFamily="34" charset="0"/>
                <a:ea typeface="ＭＳ Ｐゴシック" pitchFamily="34" charset="-128"/>
              </a:rPr>
              <a:t>	</a:t>
            </a:r>
            <a:endParaRPr lang="en-US" altLang="en-US" sz="1200" dirty="0">
              <a:latin typeface="Arial" pitchFamily="34" charset="0"/>
              <a:ea typeface="ＭＳ Ｐゴシック" pitchFamily="34" charset="-128"/>
            </a:endParaRPr>
          </a:p>
          <a:p>
            <a:pPr defTabSz="457200">
              <a:lnSpc>
                <a:spcPct val="9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The Null Hypothesis (p. 64)</a:t>
            </a:r>
            <a:r>
              <a:rPr lang="en-US" altLang="en-US" dirty="0">
                <a:latin typeface="Arial" pitchFamily="34" charset="0"/>
                <a:ea typeface="ＭＳ Ｐゴシック" pitchFamily="34" charset="-128"/>
              </a:rPr>
              <a:t> </a:t>
            </a:r>
            <a:r>
              <a:rPr lang="en-US" altLang="en-US" i="1" dirty="0">
                <a:latin typeface="Arial" pitchFamily="34" charset="0"/>
                <a:ea typeface="ＭＳ Ｐゴシック" pitchFamily="34" charset="-128"/>
              </a:rPr>
              <a:t>assumes that any differences between groups (or conditions) are due to chance.</a:t>
            </a:r>
          </a:p>
          <a:p>
            <a:pPr defTabSz="457200"/>
            <a:r>
              <a:rPr lang="en-US" altLang="en-US" i="1" dirty="0">
                <a:latin typeface="Arial" pitchFamily="34" charset="0"/>
                <a:ea typeface="ＭＳ Ｐゴシック" pitchFamily="34" charset="-128"/>
              </a:rPr>
              <a:t>	</a:t>
            </a:r>
            <a:endParaRPr lang="en-US" altLang="en-US" dirty="0">
              <a:latin typeface="Arial" pitchFamily="34" charset="0"/>
              <a:ea typeface="ＭＳ Ｐゴシック" pitchFamily="34" charset="-128"/>
            </a:endParaRPr>
          </a:p>
          <a:p>
            <a:pPr defTabSz="457200">
              <a:lnSpc>
                <a:spcPct val="90000"/>
              </a:lnSpc>
            </a:pPr>
            <a:r>
              <a:rPr lang="en-US" altLang="en-US" b="1" dirty="0">
                <a:latin typeface="Arial" pitchFamily="34" charset="0"/>
                <a:ea typeface="ＭＳ Ｐゴシック" pitchFamily="34" charset="-128"/>
              </a:rPr>
              <a:t>	</a:t>
            </a:r>
            <a:r>
              <a:rPr lang="en-US" altLang="en-US" b="1" i="1" dirty="0">
                <a:latin typeface="Arial" pitchFamily="34" charset="0"/>
                <a:ea typeface="ＭＳ Ｐゴシック" pitchFamily="34" charset="-128"/>
              </a:rPr>
              <a:t>The Experimental Hypothesis (p. 64)</a:t>
            </a:r>
            <a:r>
              <a:rPr lang="en-US" altLang="en-US" i="1" dirty="0">
                <a:latin typeface="Arial" pitchFamily="34" charset="0"/>
                <a:ea typeface="ＭＳ Ｐゴシック" pitchFamily="34" charset="-128"/>
              </a:rPr>
              <a:t> assumes that any differences are due to a variable controlled by the experimenter</a:t>
            </a:r>
            <a:r>
              <a:rPr lang="en-US" altLang="en-US" dirty="0">
                <a:latin typeface="Arial" pitchFamily="34" charset="0"/>
                <a:ea typeface="ＭＳ Ｐゴシック" pitchFamily="34" charset="-128"/>
              </a:rPr>
              <a:t>.</a:t>
            </a:r>
          </a:p>
          <a:p>
            <a:pPr defTabSz="457200">
              <a:lnSpc>
                <a:spcPct val="90000"/>
              </a:lnSpc>
            </a:pPr>
            <a:endParaRPr lang="en-US" dirty="0">
              <a:latin typeface="Arial" pitchFamily="34" charset="0"/>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details of the graph are as follows:</a:t>
            </a:r>
            <a:endParaRPr lang="en-IN" sz="1200" kern="1200" dirty="0">
              <a:solidFill>
                <a:schemeClr val="tx1"/>
              </a:solidFill>
              <a:effectLst/>
              <a:latin typeface="+mn-lt"/>
              <a:ea typeface="+mn-ea"/>
              <a:cs typeface="+mn-cs"/>
            </a:endParaRPr>
          </a:p>
          <a:p>
            <a:pPr lvl="0" fontAlgn="auto"/>
            <a:endParaRPr lang="en-CA" sz="1200" kern="1200" dirty="0">
              <a:solidFill>
                <a:schemeClr val="tx1"/>
              </a:solidFill>
              <a:effectLst/>
              <a:latin typeface="+mn-lt"/>
              <a:ea typeface="+mn-ea"/>
              <a:cs typeface="+mn-cs"/>
            </a:endParaRPr>
          </a:p>
          <a:p>
            <a:pPr marL="685800" lvl="1" indent="-228600" fontAlgn="auto">
              <a:buFont typeface="+mj-lt"/>
              <a:buAutoNum type="alphaLcParenR"/>
            </a:pPr>
            <a:r>
              <a:rPr lang="en-CA" sz="1200" kern="1200" dirty="0">
                <a:solidFill>
                  <a:schemeClr val="tx1"/>
                </a:solidFill>
                <a:effectLst/>
                <a:latin typeface="+mn-lt"/>
                <a:ea typeface="+mn-ea"/>
                <a:cs typeface="+mn-cs"/>
              </a:rPr>
              <a:t>In the first graph two curves are slightly overlapped and are separated by dotted lines. The means are three points apart, and the standard deviation is very small. The mean for texting group is 78 and that for the no texting group is 81.</a:t>
            </a:r>
            <a:endParaRPr lang="en-IN" sz="1200" kern="1200" dirty="0">
              <a:solidFill>
                <a:schemeClr val="tx1"/>
              </a:solidFill>
              <a:effectLst/>
              <a:latin typeface="+mn-lt"/>
              <a:ea typeface="+mn-ea"/>
              <a:cs typeface="+mn-cs"/>
            </a:endParaRPr>
          </a:p>
          <a:p>
            <a:pPr marL="685800" lvl="1" indent="-228600">
              <a:buFont typeface="+mj-lt"/>
              <a:buAutoNum type="alphaLcParenR"/>
            </a:pPr>
            <a:r>
              <a:rPr lang="en-CA" sz="1200" kern="1200" dirty="0">
                <a:solidFill>
                  <a:schemeClr val="tx1"/>
                </a:solidFill>
                <a:effectLst/>
                <a:latin typeface="+mn-lt"/>
                <a:ea typeface="+mn-ea"/>
                <a:cs typeface="+mn-cs"/>
              </a:rPr>
              <a:t>In the second graph, more overlap is shown between the two curves, and the standard deviations are very high. The mean for texting group is 78 and that for the no texting group is 81.</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32</a:t>
            </a:fld>
            <a:endParaRPr lang="en-US" dirty="0"/>
          </a:p>
        </p:txBody>
      </p:sp>
    </p:spTree>
    <p:extLst>
      <p:ext uri="{BB962C8B-B14F-4D97-AF65-F5344CB8AC3E}">
        <p14:creationId xmlns:p14="http://schemas.microsoft.com/office/powerpoint/2010/main" val="3307743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1) </a:t>
            </a:r>
            <a:r>
              <a:rPr lang="en-IN" dirty="0" err="1"/>
              <a:t>MathType</a:t>
            </a:r>
            <a:r>
              <a:rPr lang="en-IN" dirty="0"/>
              <a:t> Plugin</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2) Math Player (free versions available)</a:t>
            </a:r>
          </a:p>
          <a:p>
            <a:pPr marL="0" marR="0" indent="0" algn="l" defTabSz="914400" rtl="0" eaLnBrk="1" fontAlgn="auto" latinLnBrk="0" hangingPunct="1">
              <a:lnSpc>
                <a:spcPct val="100000"/>
              </a:lnSpc>
              <a:spcBef>
                <a:spcPts val="0"/>
              </a:spcBef>
              <a:spcAft>
                <a:spcPts val="0"/>
              </a:spcAft>
              <a:buClrTx/>
              <a:buSzTx/>
              <a:buFontTx/>
              <a:buNone/>
              <a:tabLst/>
              <a:defRPr/>
            </a:pPr>
            <a:r>
              <a:rPr lang="en-IN" dirty="0"/>
              <a:t>3) NVDA Reader (free versions available)</a:t>
            </a:r>
            <a:endParaRPr lang="en-US"/>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33</a:t>
            </a:fld>
            <a:endParaRPr lang="en-US" dirty="0"/>
          </a:p>
        </p:txBody>
      </p:sp>
    </p:spTree>
    <p:extLst>
      <p:ext uri="{BB962C8B-B14F-4D97-AF65-F5344CB8AC3E}">
        <p14:creationId xmlns:p14="http://schemas.microsoft.com/office/powerpoint/2010/main" val="25731714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73D6722-9B4D-4E29-B226-C325925A8118}" type="slidenum">
              <a:rPr lang="en-US" smtClean="0"/>
              <a:pPr/>
              <a:t>34</a:t>
            </a:fld>
            <a:endParaRPr lang="en-US" dirty="0"/>
          </a:p>
        </p:txBody>
      </p:sp>
    </p:spTree>
    <p:extLst>
      <p:ext uri="{BB962C8B-B14F-4D97-AF65-F5344CB8AC3E}">
        <p14:creationId xmlns:p14="http://schemas.microsoft.com/office/powerpoint/2010/main" val="38516178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73D6722-9B4D-4E29-B226-C325925A8118}" type="slidenum">
              <a:rPr lang="en-US" smtClean="0"/>
              <a:pPr/>
              <a:t>35</a:t>
            </a:fld>
            <a:endParaRPr lang="en-US" dirty="0"/>
          </a:p>
        </p:txBody>
      </p:sp>
    </p:spTree>
    <p:extLst>
      <p:ext uri="{BB962C8B-B14F-4D97-AF65-F5344CB8AC3E}">
        <p14:creationId xmlns:p14="http://schemas.microsoft.com/office/powerpoint/2010/main" val="1429193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57066" indent="-291179" eaLnBrk="0" hangingPunct="0">
              <a:defRPr>
                <a:solidFill>
                  <a:schemeClr val="tx1"/>
                </a:solidFill>
                <a:latin typeface="Arial" panose="020B0604020202020204" pitchFamily="34" charset="0"/>
                <a:cs typeface="Arial" panose="020B0604020202020204" pitchFamily="34" charset="0"/>
              </a:defRPr>
            </a:lvl2pPr>
            <a:lvl3pPr marL="1164717" indent="-232943" eaLnBrk="0" hangingPunct="0">
              <a:defRPr>
                <a:solidFill>
                  <a:schemeClr val="tx1"/>
                </a:solidFill>
                <a:latin typeface="Arial" panose="020B0604020202020204" pitchFamily="34" charset="0"/>
                <a:cs typeface="Arial" panose="020B0604020202020204" pitchFamily="34" charset="0"/>
              </a:defRPr>
            </a:lvl3pPr>
            <a:lvl4pPr marL="1630604" indent="-232943" eaLnBrk="0" hangingPunct="0">
              <a:defRPr>
                <a:solidFill>
                  <a:schemeClr val="tx1"/>
                </a:solidFill>
                <a:latin typeface="Arial" panose="020B0604020202020204" pitchFamily="34" charset="0"/>
                <a:cs typeface="Arial" panose="020B0604020202020204" pitchFamily="34" charset="0"/>
              </a:defRPr>
            </a:lvl4pPr>
            <a:lvl5pPr marL="2096491" indent="-232943" eaLnBrk="0" hangingPunct="0">
              <a:defRPr>
                <a:solidFill>
                  <a:schemeClr val="tx1"/>
                </a:solidFill>
                <a:latin typeface="Arial" panose="020B0604020202020204" pitchFamily="34" charset="0"/>
                <a:cs typeface="Arial" panose="020B0604020202020204" pitchFamily="34" charset="0"/>
              </a:defRPr>
            </a:lvl5pPr>
            <a:lvl6pPr marL="2562377" indent="-23294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3028264" indent="-23294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94151" indent="-23294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960038" indent="-23294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9AD21D4D-60AE-47E4-9883-27914A7EBA42}" type="slidenum">
              <a:rPr lang="en-US" altLang="en-US">
                <a:latin typeface="Calibri" panose="020F0502020204030204" pitchFamily="34" charset="0"/>
              </a:rPr>
              <a:pPr eaLnBrk="1" hangingPunct="1"/>
              <a:t>36</a:t>
            </a:fld>
            <a:endParaRPr lang="en-US" altLang="en-US">
              <a:latin typeface="Calibri" panose="020F0502020204030204" pitchFamily="34" charset="0"/>
            </a:endParaRPr>
          </a:p>
        </p:txBody>
      </p:sp>
      <p:sp>
        <p:nvSpPr>
          <p:cNvPr id="706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6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b="1" i="1" smtClean="0">
              <a:cs typeface="Arial" panose="020B0604020202020204" pitchFamily="34" charset="0"/>
            </a:endParaRPr>
          </a:p>
        </p:txBody>
      </p:sp>
    </p:spTree>
    <p:extLst>
      <p:ext uri="{BB962C8B-B14F-4D97-AF65-F5344CB8AC3E}">
        <p14:creationId xmlns:p14="http://schemas.microsoft.com/office/powerpoint/2010/main" val="20867590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73D6722-9B4D-4E29-B226-C325925A8118}" type="slidenum">
              <a:rPr lang="en-US" smtClean="0"/>
              <a:pPr/>
              <a:t>37</a:t>
            </a:fld>
            <a:endParaRPr lang="en-US" dirty="0"/>
          </a:p>
        </p:txBody>
      </p:sp>
    </p:spTree>
    <p:extLst>
      <p:ext uri="{BB962C8B-B14F-4D97-AF65-F5344CB8AC3E}">
        <p14:creationId xmlns:p14="http://schemas.microsoft.com/office/powerpoint/2010/main" val="25263716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73D6722-9B4D-4E29-B226-C325925A8118}" type="slidenum">
              <a:rPr lang="en-US" smtClean="0"/>
              <a:pPr/>
              <a:t>38</a:t>
            </a:fld>
            <a:endParaRPr lang="en-US" dirty="0"/>
          </a:p>
        </p:txBody>
      </p:sp>
    </p:spTree>
    <p:extLst>
      <p:ext uri="{BB962C8B-B14F-4D97-AF65-F5344CB8AC3E}">
        <p14:creationId xmlns:p14="http://schemas.microsoft.com/office/powerpoint/2010/main" val="186257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39</a:t>
            </a:fld>
            <a:endParaRPr lang="en-US" dirty="0"/>
          </a:p>
        </p:txBody>
      </p:sp>
    </p:spTree>
    <p:extLst>
      <p:ext uri="{BB962C8B-B14F-4D97-AF65-F5344CB8AC3E}">
        <p14:creationId xmlns:p14="http://schemas.microsoft.com/office/powerpoint/2010/main" val="33438483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Quality scientific research meets the following criteria:</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It is based on measurements that are </a:t>
            </a:r>
            <a:r>
              <a:rPr lang="en-US" altLang="en-US" i="1" dirty="0">
                <a:latin typeface="Arial" pitchFamily="34" charset="0"/>
                <a:ea typeface="ＭＳ Ｐゴシック" pitchFamily="34" charset="-128"/>
              </a:rPr>
              <a:t>objective, valid</a:t>
            </a:r>
            <a:r>
              <a:rPr lang="en-US" altLang="en-US" dirty="0">
                <a:latin typeface="Arial" pitchFamily="34" charset="0"/>
                <a:ea typeface="ＭＳ Ｐゴシック" pitchFamily="34" charset="-128"/>
              </a:rPr>
              <a:t>, and </a:t>
            </a:r>
            <a:r>
              <a:rPr lang="en-US" altLang="en-US" i="1" dirty="0">
                <a:latin typeface="Arial" pitchFamily="34" charset="0"/>
                <a:ea typeface="ＭＳ Ｐゴシック" pitchFamily="34" charset="-128"/>
              </a:rPr>
              <a:t>reliable</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a) The most important aspect of scientific research is that it strives for objectivity.</a:t>
            </a:r>
          </a:p>
          <a:p>
            <a:pPr defTabSz="457200"/>
            <a:r>
              <a:rPr lang="en-US" altLang="en-US" dirty="0">
                <a:latin typeface="Arial" pitchFamily="34" charset="0"/>
                <a:ea typeface="ＭＳ Ｐゴシック" pitchFamily="34" charset="-128"/>
              </a:rPr>
              <a:t>		b) </a:t>
            </a:r>
            <a:r>
              <a:rPr lang="en-US" altLang="en-US" i="1" dirty="0">
                <a:latin typeface="Arial" pitchFamily="34" charset="0"/>
                <a:ea typeface="ＭＳ Ｐゴシック" pitchFamily="34" charset="-128"/>
              </a:rPr>
              <a:t>Objectivity</a:t>
            </a:r>
            <a:r>
              <a:rPr lang="en-US" altLang="en-US" dirty="0">
                <a:latin typeface="Arial" pitchFamily="34" charset="0"/>
                <a:ea typeface="ＭＳ Ｐゴシック" pitchFamily="34" charset="-128"/>
              </a:rPr>
              <a:t> assumes that certain facts about the world can be observed and tested independently from the individual (e.g., scientist) who describes them.</a:t>
            </a:r>
          </a:p>
          <a:p>
            <a:pPr defTabSz="457200"/>
            <a:r>
              <a:rPr lang="en-US" altLang="en-US" dirty="0">
                <a:latin typeface="Arial" pitchFamily="34" charset="0"/>
                <a:ea typeface="ＭＳ Ｐゴシック" pitchFamily="34" charset="-128"/>
              </a:rPr>
              <a:t>	ii) It can be </a:t>
            </a:r>
            <a:r>
              <a:rPr lang="en-US" altLang="en-US" i="1" dirty="0">
                <a:latin typeface="Arial" pitchFamily="34" charset="0"/>
                <a:ea typeface="ＭＳ Ｐゴシック" pitchFamily="34" charset="-128"/>
              </a:rPr>
              <a:t>generalized</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iii) It uses techniques that reduce </a:t>
            </a:r>
            <a:r>
              <a:rPr lang="en-US" altLang="en-US" i="1" dirty="0">
                <a:latin typeface="Arial" pitchFamily="34" charset="0"/>
                <a:ea typeface="ＭＳ Ｐゴシック" pitchFamily="34" charset="-128"/>
              </a:rPr>
              <a:t>bias</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iv) It is made </a:t>
            </a:r>
            <a:r>
              <a:rPr lang="en-US" altLang="en-US" i="1" dirty="0">
                <a:latin typeface="Arial" pitchFamily="34" charset="0"/>
                <a:ea typeface="ＭＳ Ｐゴシック" pitchFamily="34" charset="-128"/>
              </a:rPr>
              <a:t>public</a:t>
            </a:r>
            <a:r>
              <a:rPr lang="en-US" altLang="en-US" dirty="0">
                <a:latin typeface="Arial" pitchFamily="34" charset="0"/>
                <a:ea typeface="ＭＳ Ｐゴシック" pitchFamily="34" charset="-128"/>
              </a:rPr>
              <a:t>.</a:t>
            </a:r>
          </a:p>
          <a:p>
            <a:pPr defTabSz="457200"/>
            <a:r>
              <a:rPr lang="en-US" altLang="en-US" dirty="0">
                <a:latin typeface="Arial" pitchFamily="34" charset="0"/>
                <a:ea typeface="ＭＳ Ｐゴシック" pitchFamily="34" charset="-128"/>
              </a:rPr>
              <a:t>	v) It can be </a:t>
            </a:r>
            <a:r>
              <a:rPr lang="en-US" altLang="en-US" i="1" dirty="0">
                <a:latin typeface="Arial" pitchFamily="34" charset="0"/>
                <a:ea typeface="ＭＳ Ｐゴシック" pitchFamily="34" charset="-128"/>
              </a:rPr>
              <a:t>replicated</a:t>
            </a:r>
            <a:r>
              <a:rPr lang="en-US" altLang="en-US" dirty="0">
                <a:latin typeface="Arial" pitchFamily="34" charset="0"/>
                <a:ea typeface="ＭＳ Ｐゴシック" pitchFamily="34" charset="-128"/>
              </a:rPr>
              <a:t>.</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4</a:t>
            </a:fld>
            <a:endParaRPr lang="en-US" dirty="0"/>
          </a:p>
        </p:txBody>
      </p:sp>
    </p:spTree>
    <p:extLst>
      <p:ext uri="{BB962C8B-B14F-4D97-AF65-F5344CB8AC3E}">
        <p14:creationId xmlns:p14="http://schemas.microsoft.com/office/powerpoint/2010/main" val="21933289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b="1" dirty="0">
                <a:latin typeface="+mn-lt"/>
                <a:ea typeface="ＭＳ Ｐゴシック" pitchFamily="34" charset="-128"/>
              </a:rPr>
              <a:t>Know</a:t>
            </a:r>
            <a:r>
              <a:rPr lang="en-US" altLang="en-US" sz="1200" dirty="0">
                <a:latin typeface="+mn-lt"/>
                <a:ea typeface="ＭＳ Ｐゴシック" pitchFamily="34" charset="-128"/>
              </a:rPr>
              <a:t> the key terminology associated with concepts and categories.</a:t>
            </a:r>
          </a:p>
          <a:p>
            <a:pPr lvl="1" defTabSz="457200">
              <a:lnSpc>
                <a:spcPct val="90000"/>
              </a:lnSpc>
            </a:pPr>
            <a:r>
              <a:rPr lang="en-US" altLang="en-US" sz="1200" dirty="0">
                <a:latin typeface="+mn-lt"/>
                <a:ea typeface="ＭＳ Ｐゴシック" pitchFamily="34" charset="-128"/>
              </a:rPr>
              <a:t>See bold, italicized terms below.</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theories of how people organize their knowledge about the world.</a:t>
            </a:r>
          </a:p>
          <a:p>
            <a:pPr lvl="1" defTabSz="457200">
              <a:lnSpc>
                <a:spcPct val="90000"/>
              </a:lnSpc>
            </a:pPr>
            <a:r>
              <a:rPr lang="en-US" altLang="en-US" sz="1200" dirty="0">
                <a:latin typeface="+mn-lt"/>
                <a:ea typeface="ＭＳ Ｐゴシック" pitchFamily="34" charset="-128"/>
              </a:rPr>
              <a:t>First, certain objects and events are more likely to be associated in clusters. The priming effect demonstrates this phenomenon. For example, hearing the word </a:t>
            </a:r>
            <a:r>
              <a:rPr lang="ja-JP" altLang="en-US" sz="1200" dirty="0">
                <a:latin typeface="+mn-lt"/>
                <a:ea typeface="ＭＳ Ｐゴシック" pitchFamily="34" charset="-128"/>
              </a:rPr>
              <a:t>“</a:t>
            </a:r>
            <a:r>
              <a:rPr lang="en-US" altLang="ja-JP" sz="1200" dirty="0">
                <a:latin typeface="+mn-lt"/>
                <a:ea typeface="ＭＳ Ｐゴシック" pitchFamily="34" charset="-128"/>
              </a:rPr>
              <a:t>fruit</a:t>
            </a:r>
            <a:r>
              <a:rPr lang="ja-JP" altLang="en-US" sz="1200" dirty="0">
                <a:latin typeface="+mn-lt"/>
                <a:ea typeface="ＭＳ Ｐゴシック" pitchFamily="34" charset="-128"/>
              </a:rPr>
              <a:t>”</a:t>
            </a:r>
            <a:r>
              <a:rPr lang="en-US" altLang="ja-JP" sz="1200" dirty="0">
                <a:latin typeface="+mn-lt"/>
                <a:ea typeface="ＭＳ Ｐゴシック" pitchFamily="34" charset="-128"/>
              </a:rPr>
              <a:t> makes it more likely that you will think of </a:t>
            </a:r>
            <a:r>
              <a:rPr lang="ja-JP" altLang="en-US" sz="1200" dirty="0">
                <a:latin typeface="+mn-lt"/>
                <a:ea typeface="ＭＳ Ｐゴシック" pitchFamily="34" charset="-128"/>
              </a:rPr>
              <a:t>“</a:t>
            </a:r>
            <a:r>
              <a:rPr lang="en-US" altLang="ja-JP" sz="1200" dirty="0">
                <a:latin typeface="+mn-lt"/>
                <a:ea typeface="ＭＳ Ｐゴシック" pitchFamily="34" charset="-128"/>
              </a:rPr>
              <a:t>apple</a:t>
            </a:r>
            <a:r>
              <a:rPr lang="ja-JP" altLang="en-US" sz="1200" dirty="0">
                <a:latin typeface="+mn-lt"/>
                <a:ea typeface="ＭＳ Ｐゴシック" pitchFamily="34" charset="-128"/>
              </a:rPr>
              <a:t>”</a:t>
            </a:r>
            <a:r>
              <a:rPr lang="en-US" altLang="ja-JP" sz="1200" dirty="0">
                <a:latin typeface="+mn-lt"/>
                <a:ea typeface="ＭＳ Ｐゴシック" pitchFamily="34" charset="-128"/>
              </a:rPr>
              <a:t> than </a:t>
            </a:r>
            <a:r>
              <a:rPr lang="ja-JP" altLang="en-US" sz="1200" dirty="0">
                <a:latin typeface="+mn-lt"/>
                <a:ea typeface="ＭＳ Ｐゴシック" pitchFamily="34" charset="-128"/>
              </a:rPr>
              <a:t>“</a:t>
            </a:r>
            <a:r>
              <a:rPr lang="en-US" altLang="ja-JP" sz="1200" dirty="0">
                <a:latin typeface="+mn-lt"/>
                <a:ea typeface="ＭＳ Ｐゴシック" pitchFamily="34" charset="-128"/>
              </a:rPr>
              <a:t>table.</a:t>
            </a:r>
            <a:r>
              <a:rPr lang="ja-JP" altLang="en-US" sz="1200" dirty="0">
                <a:latin typeface="+mn-lt"/>
                <a:ea typeface="ＭＳ Ｐゴシック" pitchFamily="34" charset="-128"/>
              </a:rPr>
              <a:t>”</a:t>
            </a:r>
            <a:r>
              <a:rPr lang="en-US" altLang="ja-JP" sz="1200" dirty="0">
                <a:latin typeface="+mn-lt"/>
                <a:ea typeface="ＭＳ Ｐゴシック" pitchFamily="34" charset="-128"/>
              </a:rPr>
              <a:t> More specifically, we organize our knowledge about the world through networks consisting of categories with varying levels of specificity. We usually think in terms of basic level categories, but under some circumstances we can either be more or less specific.</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how experience and culture can shape the way we organize our knowledge.</a:t>
            </a:r>
          </a:p>
          <a:p>
            <a:pPr lvl="1" defTabSz="457200">
              <a:lnSpc>
                <a:spcPct val="90000"/>
              </a:lnSpc>
            </a:pPr>
            <a:r>
              <a:rPr lang="en-US" altLang="en-US" sz="1200" dirty="0">
                <a:latin typeface="+mn-lt"/>
                <a:ea typeface="ＭＳ Ｐゴシック" pitchFamily="34" charset="-128"/>
              </a:rPr>
              <a:t>There are a number of examples of how culture influences the way we categorize objects. For example, people from North America (and Westerners in general) tend to focus on an individual, or focal objects in a scene, whereas people from Japan tend to focus on how objects are interrelated.</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dirty="0">
                <a:latin typeface="+mn-lt"/>
                <a:ea typeface="ＭＳ Ｐゴシック" pitchFamily="34" charset="-128"/>
              </a:rPr>
              <a:t>Apply</a:t>
            </a:r>
            <a:r>
              <a:rPr lang="en-US" altLang="en-US" sz="1200" dirty="0">
                <a:latin typeface="+mn-lt"/>
                <a:ea typeface="ＭＳ Ｐゴシック" pitchFamily="34" charset="-128"/>
              </a:rPr>
              <a:t> your knowledge to identify prototypical examples.</a:t>
            </a:r>
          </a:p>
          <a:p>
            <a:pPr lvl="1" defTabSz="457200">
              <a:lnSpc>
                <a:spcPct val="90000"/>
              </a:lnSpc>
            </a:pPr>
            <a:r>
              <a:rPr lang="en-US" altLang="en-US" sz="1200" dirty="0">
                <a:latin typeface="+mn-lt"/>
                <a:ea typeface="ＭＳ Ｐゴシック" pitchFamily="34" charset="-128"/>
              </a:rPr>
              <a:t>Students should be able to identify prototypical objects of common categories, as well as those created spontaneously.</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dirty="0">
                <a:latin typeface="+mn-lt"/>
                <a:ea typeface="ＭＳ Ｐゴシック" pitchFamily="34" charset="-128"/>
              </a:rPr>
              <a:t>Analyze</a:t>
            </a:r>
            <a:r>
              <a:rPr lang="en-US" altLang="en-US" sz="1200" dirty="0">
                <a:latin typeface="+mn-lt"/>
                <a:ea typeface="ＭＳ Ｐゴシック" pitchFamily="34" charset="-128"/>
              </a:rPr>
              <a:t> the claim that the language we speak determines how we think.</a:t>
            </a:r>
          </a:p>
          <a:p>
            <a:pPr lvl="1" defTabSz="457200">
              <a:lnSpc>
                <a:spcPct val="90000"/>
              </a:lnSpc>
            </a:pPr>
            <a:r>
              <a:rPr lang="en-US" altLang="en-US" sz="1200" dirty="0">
                <a:latin typeface="+mn-lt"/>
                <a:ea typeface="ＭＳ Ｐゴシック" pitchFamily="34" charset="-128"/>
              </a:rPr>
              <a:t>Researchers have shown that language can influence the way we think at some level, but it cannot entirely shape how we perceive the world. For example, people can categorize </a:t>
            </a:r>
            <a:r>
              <a:rPr lang="en-US" altLang="en-US" sz="1200" dirty="0" err="1">
                <a:latin typeface="+mn-lt"/>
                <a:ea typeface="ＭＳ Ｐゴシック" pitchFamily="34" charset="-128"/>
              </a:rPr>
              <a:t>colours</a:t>
            </a:r>
            <a:r>
              <a:rPr lang="en-US" altLang="en-US" sz="1200" dirty="0">
                <a:latin typeface="+mn-lt"/>
                <a:ea typeface="ＭＳ Ｐゴシック" pitchFamily="34" charset="-128"/>
              </a:rPr>
              <a:t> even if they do not have specific words for them.</a:t>
            </a:r>
            <a:endParaRPr lang="en-US" sz="1200"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40</a:t>
            </a:fld>
            <a:endParaRPr lang="en-US" dirty="0"/>
          </a:p>
        </p:txBody>
      </p:sp>
    </p:spTree>
    <p:extLst>
      <p:ext uri="{BB962C8B-B14F-4D97-AF65-F5344CB8AC3E}">
        <p14:creationId xmlns:p14="http://schemas.microsoft.com/office/powerpoint/2010/main" val="26899890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mn-lt"/>
                <a:ea typeface="ＭＳ Ｐゴシック" pitchFamily="34" charset="-128"/>
              </a:rPr>
              <a:t>1) Cognition would not be possible without concepts and categories.</a:t>
            </a:r>
          </a:p>
          <a:p>
            <a:pPr defTabSz="457200"/>
            <a:r>
              <a:rPr lang="en-US" altLang="en-US" dirty="0">
                <a:latin typeface="+mn-lt"/>
                <a:ea typeface="ＭＳ Ｐゴシック" pitchFamily="34" charset="-128"/>
              </a:rPr>
              <a:t> </a:t>
            </a:r>
          </a:p>
          <a:p>
            <a:pPr defTabSz="457200"/>
            <a:r>
              <a:rPr lang="en-US" altLang="en-US" b="1" i="1" dirty="0">
                <a:latin typeface="+mn-lt"/>
                <a:ea typeface="ＭＳ Ｐゴシック" pitchFamily="34" charset="-128"/>
              </a:rPr>
              <a:t>	Concept (p. 294) </a:t>
            </a:r>
            <a:r>
              <a:rPr lang="en-US" altLang="en-US" i="1" dirty="0">
                <a:latin typeface="+mn-lt"/>
                <a:ea typeface="ＭＳ Ｐゴシック" pitchFamily="34" charset="-128"/>
              </a:rPr>
              <a:t>is the mental representation of an object, event, or idea.</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Concepts are rarely independent.</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We do not have one concept for chair, table, etc.</a:t>
            </a:r>
          </a:p>
          <a:p>
            <a:pPr defTabSz="457200"/>
            <a:r>
              <a:rPr lang="en-US" altLang="en-US" dirty="0">
                <a:latin typeface="+mn-lt"/>
                <a:ea typeface="ＭＳ Ｐゴシック" pitchFamily="34" charset="-128"/>
              </a:rPr>
              <a:t>		a) Instead, each concept can be divided into smaller groups with more precise labels (e.g., wicker chair or dinner table).</a:t>
            </a:r>
          </a:p>
          <a:p>
            <a:pPr defTabSz="457200"/>
            <a:r>
              <a:rPr lang="en-US" altLang="en-US" dirty="0">
                <a:latin typeface="+mn-lt"/>
                <a:ea typeface="ＭＳ Ｐゴシック" pitchFamily="34" charset="-128"/>
              </a:rPr>
              <a:t>		b) However, all of these items can be lumped into a single label, furniture.</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3) We form such groups through the process of categorization.</a:t>
            </a:r>
          </a:p>
          <a:p>
            <a:pPr defTabSz="457200"/>
            <a:r>
              <a:rPr lang="en-US" altLang="en-US" dirty="0">
                <a:latin typeface="+mn-lt"/>
                <a:ea typeface="ＭＳ Ｐゴシック" pitchFamily="34" charset="-128"/>
              </a:rPr>
              <a:t> </a:t>
            </a:r>
          </a:p>
          <a:p>
            <a:pPr defTabSz="457200"/>
            <a:r>
              <a:rPr lang="en-US" altLang="en-US" i="1" dirty="0">
                <a:latin typeface="+mn-lt"/>
                <a:ea typeface="ＭＳ Ｐゴシック" pitchFamily="34" charset="-128"/>
              </a:rPr>
              <a:t>	</a:t>
            </a:r>
            <a:r>
              <a:rPr lang="en-US" altLang="en-US" b="1" i="1" dirty="0">
                <a:latin typeface="+mn-lt"/>
                <a:ea typeface="ＭＳ Ｐゴシック" pitchFamily="34" charset="-128"/>
              </a:rPr>
              <a:t>Categories (p. 294):</a:t>
            </a:r>
            <a:r>
              <a:rPr lang="en-US" altLang="en-US" i="1" dirty="0">
                <a:latin typeface="+mn-lt"/>
                <a:ea typeface="ＭＳ Ｐゴシック" pitchFamily="34" charset="-128"/>
              </a:rPr>
              <a:t> clusters of interrelated concepts.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41</a:t>
            </a:fld>
            <a:endParaRPr lang="en-US" dirty="0"/>
          </a:p>
        </p:txBody>
      </p:sp>
    </p:spTree>
    <p:extLst>
      <p:ext uri="{BB962C8B-B14F-4D97-AF65-F5344CB8AC3E}">
        <p14:creationId xmlns:p14="http://schemas.microsoft.com/office/powerpoint/2010/main" val="3903058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b="1" i="1" dirty="0">
                <a:latin typeface="+mn-lt"/>
                <a:ea typeface="ＭＳ Ｐゴシック" pitchFamily="34" charset="-128"/>
              </a:rPr>
              <a:t>	Rule-based categorization (p. 294):</a:t>
            </a:r>
            <a:r>
              <a:rPr lang="en-US" altLang="en-US" i="1" dirty="0">
                <a:latin typeface="+mn-lt"/>
                <a:ea typeface="ＭＳ Ｐゴシック" pitchFamily="34" charset="-128"/>
              </a:rPr>
              <a:t> this theory claims that objects or events are categorized according to a certain set of rules or by a specific set of features.</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1) Definitions can be a great way of explaining how people categorize items.</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Knowing the definition of a triangle, we are able to identify triangles mixed in with other shapes (Figure 8.1).</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However, rule-based categorization </a:t>
            </a:r>
            <a:r>
              <a:rPr lang="en-US" altLang="en-US" dirty="0" err="1">
                <a:latin typeface="+mn-lt"/>
                <a:ea typeface="ＭＳ Ｐゴシック" pitchFamily="34" charset="-128"/>
              </a:rPr>
              <a:t>doesn</a:t>
            </a:r>
            <a:r>
              <a:rPr lang="ja-JP" altLang="en-US" dirty="0">
                <a:latin typeface="+mn-lt"/>
                <a:ea typeface="ＭＳ Ｐゴシック" pitchFamily="34" charset="-128"/>
              </a:rPr>
              <a:t>’</a:t>
            </a:r>
            <a:r>
              <a:rPr lang="en-US" altLang="ja-JP" dirty="0">
                <a:latin typeface="+mn-lt"/>
                <a:ea typeface="ＭＳ Ｐゴシック" pitchFamily="34" charset="-128"/>
              </a:rPr>
              <a:t>t fully explain how we categorize, such graded membership (Table 8.1).</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	</a:t>
            </a:r>
            <a:r>
              <a:rPr lang="en-US" altLang="en-US" b="1" i="1" dirty="0">
                <a:latin typeface="+mn-lt"/>
                <a:ea typeface="ＭＳ Ｐゴシック" pitchFamily="34" charset="-128"/>
              </a:rPr>
              <a:t>Graded membership (p. 294)</a:t>
            </a:r>
            <a:r>
              <a:rPr lang="en-US" altLang="en-US" i="1" dirty="0">
                <a:latin typeface="+mn-lt"/>
                <a:ea typeface="ＭＳ Ｐゴシック" pitchFamily="34" charset="-128"/>
              </a:rPr>
              <a:t> the observation that some concepts appear to make better category members than others.</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researchers flashed sentences on a screen to which participants responded </a:t>
            </a:r>
            <a:r>
              <a:rPr lang="ja-JP" altLang="en-US" dirty="0">
                <a:latin typeface="+mn-lt"/>
                <a:ea typeface="ＭＳ Ｐゴシック" pitchFamily="34" charset="-128"/>
              </a:rPr>
              <a:t>“</a:t>
            </a:r>
            <a:r>
              <a:rPr lang="en-US" altLang="ja-JP" dirty="0">
                <a:latin typeface="+mn-lt"/>
                <a:ea typeface="ＭＳ Ｐゴシック" pitchFamily="34" charset="-128"/>
              </a:rPr>
              <a:t>yes</a:t>
            </a:r>
            <a:r>
              <a:rPr lang="ja-JP" altLang="en-US" dirty="0">
                <a:latin typeface="+mn-lt"/>
                <a:ea typeface="ＭＳ Ｐゴシック" pitchFamily="34" charset="-128"/>
              </a:rPr>
              <a:t>”</a:t>
            </a:r>
            <a:r>
              <a:rPr lang="en-US" altLang="ja-JP" dirty="0">
                <a:latin typeface="+mn-lt"/>
                <a:ea typeface="ＭＳ Ｐゴシック" pitchFamily="34" charset="-128"/>
              </a:rPr>
              <a:t> or </a:t>
            </a:r>
            <a:r>
              <a:rPr lang="ja-JP" altLang="en-US" dirty="0">
                <a:latin typeface="+mn-lt"/>
                <a:ea typeface="ＭＳ Ｐゴシック" pitchFamily="34" charset="-128"/>
              </a:rPr>
              <a:t>“</a:t>
            </a:r>
            <a:r>
              <a:rPr lang="en-US" altLang="ja-JP" dirty="0">
                <a:latin typeface="+mn-lt"/>
                <a:ea typeface="ＭＳ Ｐゴシック" pitchFamily="34" charset="-128"/>
              </a:rPr>
              <a:t>no."</a:t>
            </a:r>
          </a:p>
          <a:p>
            <a:pPr defTabSz="457200"/>
            <a:r>
              <a:rPr lang="en-US" altLang="en-US" dirty="0">
                <a:latin typeface="+mn-lt"/>
                <a:ea typeface="ＭＳ Ｐゴシック" pitchFamily="34" charset="-128"/>
              </a:rPr>
              <a:t>		a) One sentence was, </a:t>
            </a:r>
            <a:r>
              <a:rPr lang="ja-JP" altLang="en-US" dirty="0">
                <a:latin typeface="+mn-lt"/>
                <a:ea typeface="ＭＳ Ｐゴシック" pitchFamily="34" charset="-128"/>
              </a:rPr>
              <a:t>“</a:t>
            </a:r>
            <a:r>
              <a:rPr lang="en-US" altLang="ja-JP" dirty="0">
                <a:latin typeface="+mn-lt"/>
                <a:ea typeface="ＭＳ Ｐゴシック" pitchFamily="34" charset="-128"/>
              </a:rPr>
              <a:t>A sparrow is a bird.</a:t>
            </a:r>
            <a:r>
              <a:rPr lang="ja-JP" altLang="en-US" dirty="0">
                <a:latin typeface="+mn-lt"/>
                <a:ea typeface="ＭＳ Ｐゴシック" pitchFamily="34" charset="-128"/>
              </a:rPr>
              <a:t>”</a:t>
            </a:r>
            <a:endParaRPr lang="en-US" altLang="ja-JP" dirty="0">
              <a:latin typeface="+mn-lt"/>
              <a:ea typeface="ＭＳ Ｐゴシック" pitchFamily="34" charset="-128"/>
            </a:endParaRPr>
          </a:p>
          <a:p>
            <a:pPr defTabSz="457200"/>
            <a:r>
              <a:rPr lang="en-US" altLang="en-US" dirty="0">
                <a:latin typeface="+mn-lt"/>
                <a:ea typeface="ＭＳ Ｐゴシック" pitchFamily="34" charset="-128"/>
              </a:rPr>
              <a:t>		b) Another sentence was, </a:t>
            </a:r>
            <a:r>
              <a:rPr lang="ja-JP" altLang="en-US" dirty="0">
                <a:latin typeface="+mn-lt"/>
                <a:ea typeface="ＭＳ Ｐゴシック" pitchFamily="34" charset="-128"/>
              </a:rPr>
              <a:t>“</a:t>
            </a:r>
            <a:r>
              <a:rPr lang="en-US" altLang="ja-JP" dirty="0">
                <a:latin typeface="+mn-lt"/>
                <a:ea typeface="ＭＳ Ｐゴシック" pitchFamily="34" charset="-128"/>
              </a:rPr>
              <a:t>A penguin is a bird.</a:t>
            </a:r>
            <a:r>
              <a:rPr lang="ja-JP" altLang="en-US" dirty="0">
                <a:latin typeface="+mn-lt"/>
                <a:ea typeface="ＭＳ Ｐゴシック" pitchFamily="34" charset="-128"/>
              </a:rPr>
              <a:t>”</a:t>
            </a:r>
            <a:endParaRPr lang="en-US" altLang="ja-JP" dirty="0">
              <a:latin typeface="+mn-lt"/>
              <a:ea typeface="ＭＳ Ｐゴシック" pitchFamily="34" charset="-128"/>
            </a:endParaRPr>
          </a:p>
          <a:p>
            <a:pPr defTabSz="457200"/>
            <a:r>
              <a:rPr lang="en-US" altLang="en-US" dirty="0">
                <a:latin typeface="+mn-lt"/>
                <a:ea typeface="ＭＳ Ｐゴシック" pitchFamily="34" charset="-128"/>
              </a:rPr>
              <a:t>	ii) Almost always, participants said yes faster about the sparrow being a bird.</a:t>
            </a:r>
          </a:p>
          <a:p>
            <a:pPr defTabSz="457200"/>
            <a:r>
              <a:rPr lang="en-US" altLang="en-US" dirty="0">
                <a:latin typeface="+mn-lt"/>
                <a:ea typeface="ＭＳ Ｐゴシック" pitchFamily="34" charset="-128"/>
              </a:rPr>
              <a:t>		a) This goes against a rule-based categorization system because both are birds.</a:t>
            </a:r>
          </a:p>
          <a:p>
            <a:pPr defTabSz="457200"/>
            <a:r>
              <a:rPr lang="en-US" altLang="en-US" dirty="0">
                <a:latin typeface="+mn-lt"/>
                <a:ea typeface="ＭＳ Ｐゴシック" pitchFamily="34" charset="-128"/>
              </a:rPr>
              <a:t>		b) These results suggest that we have </a:t>
            </a:r>
            <a:r>
              <a:rPr lang="ja-JP" altLang="en-US" dirty="0">
                <a:latin typeface="+mn-lt"/>
                <a:ea typeface="ＭＳ Ｐゴシック" pitchFamily="34" charset="-128"/>
              </a:rPr>
              <a:t>“</a:t>
            </a:r>
            <a:r>
              <a:rPr lang="en-US" altLang="ja-JP" dirty="0">
                <a:latin typeface="+mn-lt"/>
                <a:ea typeface="ＭＳ Ｐゴシック" pitchFamily="34" charset="-128"/>
              </a:rPr>
              <a:t>best examples</a:t>
            </a:r>
            <a:r>
              <a:rPr lang="ja-JP" altLang="en-US" dirty="0">
                <a:latin typeface="+mn-lt"/>
                <a:ea typeface="ＭＳ Ｐゴシック" pitchFamily="34" charset="-128"/>
              </a:rPr>
              <a:t>”</a:t>
            </a:r>
            <a:r>
              <a:rPr lang="en-US" altLang="ja-JP" dirty="0">
                <a:latin typeface="+mn-lt"/>
                <a:ea typeface="ＭＳ Ｐゴシック" pitchFamily="34" charset="-128"/>
              </a:rPr>
              <a:t> for each category.</a:t>
            </a:r>
            <a:endParaRPr lang="en-US" dirty="0">
              <a:latin typeface="+mn-lt"/>
            </a:endParaRPr>
          </a:p>
          <a:p>
            <a:endParaRPr lang="en-US" sz="1200" b="0" kern="1200" dirty="0">
              <a:solidFill>
                <a:schemeClr val="tx1"/>
              </a:solidFill>
              <a:effectLst/>
              <a:latin typeface="+mn-lt"/>
              <a:ea typeface="+mn-ea"/>
              <a:cs typeface="+mn-cs"/>
            </a:endParaRPr>
          </a:p>
          <a:p>
            <a:r>
              <a:rPr lang="en-CA" sz="1200" b="0" kern="1200" dirty="0">
                <a:solidFill>
                  <a:schemeClr val="tx1"/>
                </a:solidFill>
                <a:effectLst/>
                <a:latin typeface="+mn-lt"/>
                <a:ea typeface="+mn-ea"/>
                <a:cs typeface="+mn-cs"/>
              </a:rPr>
              <a:t>Long Description:</a:t>
            </a:r>
          </a:p>
          <a:p>
            <a:pPr fontAlgn="auto"/>
            <a:r>
              <a:rPr lang="en-CA" sz="1200" kern="1200" dirty="0">
                <a:solidFill>
                  <a:schemeClr val="tx1"/>
                </a:solidFill>
                <a:effectLst/>
                <a:latin typeface="+mn-lt"/>
                <a:ea typeface="+mn-ea"/>
                <a:cs typeface="+mn-cs"/>
              </a:rPr>
              <a:t>The figure shows six geometric shapes. The shapes and the definitions are as follows.</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Six-sided shape with all sides of the same length: Not a triangle-too many sides</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Three-sided shape with all sides of the same length: Triangle! A three-sided polygon</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Three-sided shape with all sides of different lengths: Triangle! A three-sided polygon</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Circle: Not a triangle-does not have straight connected lines</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Four-sided shape with all sides of the same length: Not a triangle – too many sides</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“Plus” symbol: Not a triangle- too many sides</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42</a:t>
            </a:fld>
            <a:endParaRPr lang="en-US" dirty="0"/>
          </a:p>
        </p:txBody>
      </p:sp>
    </p:spTree>
    <p:extLst>
      <p:ext uri="{BB962C8B-B14F-4D97-AF65-F5344CB8AC3E}">
        <p14:creationId xmlns:p14="http://schemas.microsoft.com/office/powerpoint/2010/main" val="19004541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b="1" i="1" dirty="0">
                <a:latin typeface="+mn-lt"/>
                <a:ea typeface="ＭＳ Ｐゴシック" pitchFamily="34" charset="-128"/>
              </a:rPr>
              <a:t>	Rule-based categorization (p. 294):</a:t>
            </a:r>
            <a:r>
              <a:rPr lang="en-US" altLang="en-US" i="1" dirty="0">
                <a:latin typeface="+mn-lt"/>
                <a:ea typeface="ＭＳ Ｐゴシック" pitchFamily="34" charset="-128"/>
              </a:rPr>
              <a:t> this theory claims that objects or events are categorized according to a certain set of rules or by a specific set of features.</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1) Definitions can be a great way of explaining how people categorize items.</a:t>
            </a:r>
          </a:p>
          <a:p>
            <a:pPr defTabSz="457200"/>
            <a:r>
              <a:rPr lang="en-US" altLang="en-US" dirty="0">
                <a:latin typeface="+mn-lt"/>
                <a:ea typeface="ＭＳ Ｐゴシック" pitchFamily="34" charset="-128"/>
              </a:rPr>
              <a:t>	Knowing the definition of a triangle, we are able to identify triangles mixed in with other shapes (Figure 8.1).</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However, rule-based categorization </a:t>
            </a:r>
            <a:r>
              <a:rPr lang="en-US" altLang="en-US" dirty="0" err="1">
                <a:latin typeface="+mn-lt"/>
                <a:ea typeface="ＭＳ Ｐゴシック" pitchFamily="34" charset="-128"/>
              </a:rPr>
              <a:t>doesn</a:t>
            </a:r>
            <a:r>
              <a:rPr lang="ja-JP" altLang="en-US" dirty="0">
                <a:latin typeface="+mn-lt"/>
                <a:ea typeface="ＭＳ Ｐゴシック" pitchFamily="34" charset="-128"/>
              </a:rPr>
              <a:t>’</a:t>
            </a:r>
            <a:r>
              <a:rPr lang="en-US" altLang="ja-JP" dirty="0">
                <a:latin typeface="+mn-lt"/>
                <a:ea typeface="ＭＳ Ｐゴシック" pitchFamily="34" charset="-128"/>
              </a:rPr>
              <a:t>t fully explain how we categorize, such graded membership (Table 8.1).</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	</a:t>
            </a:r>
            <a:r>
              <a:rPr lang="en-US" altLang="en-US" b="1" i="1" dirty="0">
                <a:latin typeface="+mn-lt"/>
                <a:ea typeface="ＭＳ Ｐゴシック" pitchFamily="34" charset="-128"/>
              </a:rPr>
              <a:t>Graded membership (p. 294)</a:t>
            </a:r>
            <a:r>
              <a:rPr lang="en-US" altLang="en-US" i="1" dirty="0">
                <a:latin typeface="+mn-lt"/>
                <a:ea typeface="ＭＳ Ｐゴシック" pitchFamily="34" charset="-128"/>
              </a:rPr>
              <a:t> the observation that some concepts appear to make better category members than others.</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researchers flashed sentences on a screen to which participants responded </a:t>
            </a:r>
            <a:r>
              <a:rPr lang="ja-JP" altLang="en-US" dirty="0">
                <a:latin typeface="+mn-lt"/>
                <a:ea typeface="ＭＳ Ｐゴシック" pitchFamily="34" charset="-128"/>
              </a:rPr>
              <a:t>“</a:t>
            </a:r>
            <a:r>
              <a:rPr lang="en-US" altLang="ja-JP" dirty="0">
                <a:latin typeface="+mn-lt"/>
                <a:ea typeface="ＭＳ Ｐゴシック" pitchFamily="34" charset="-128"/>
              </a:rPr>
              <a:t>yes</a:t>
            </a:r>
            <a:r>
              <a:rPr lang="ja-JP" altLang="en-US" dirty="0">
                <a:latin typeface="+mn-lt"/>
                <a:ea typeface="ＭＳ Ｐゴシック" pitchFamily="34" charset="-128"/>
              </a:rPr>
              <a:t>”</a:t>
            </a:r>
            <a:r>
              <a:rPr lang="en-US" altLang="ja-JP" dirty="0">
                <a:latin typeface="+mn-lt"/>
                <a:ea typeface="ＭＳ Ｐゴシック" pitchFamily="34" charset="-128"/>
              </a:rPr>
              <a:t> or </a:t>
            </a:r>
            <a:r>
              <a:rPr lang="ja-JP" altLang="en-US" dirty="0">
                <a:latin typeface="+mn-lt"/>
                <a:ea typeface="ＭＳ Ｐゴシック" pitchFamily="34" charset="-128"/>
              </a:rPr>
              <a:t>“</a:t>
            </a:r>
            <a:r>
              <a:rPr lang="en-US" altLang="ja-JP" dirty="0">
                <a:latin typeface="+mn-lt"/>
                <a:ea typeface="ＭＳ Ｐゴシック" pitchFamily="34" charset="-128"/>
              </a:rPr>
              <a:t>no."</a:t>
            </a:r>
          </a:p>
          <a:p>
            <a:pPr marL="1143000" lvl="2" indent="-228600" defTabSz="457200">
              <a:buFont typeface="+mj-lt"/>
              <a:buAutoNum type="alphaLcParenR"/>
            </a:pPr>
            <a:r>
              <a:rPr lang="en-US" altLang="en-US" dirty="0">
                <a:latin typeface="+mn-lt"/>
                <a:ea typeface="ＭＳ Ｐゴシック" pitchFamily="34" charset="-128"/>
              </a:rPr>
              <a:t>One sentence was, </a:t>
            </a:r>
            <a:r>
              <a:rPr lang="ja-JP" altLang="en-US" dirty="0">
                <a:latin typeface="+mn-lt"/>
                <a:ea typeface="ＭＳ Ｐゴシック" pitchFamily="34" charset="-128"/>
              </a:rPr>
              <a:t>“</a:t>
            </a:r>
            <a:r>
              <a:rPr lang="en-US" altLang="ja-JP" dirty="0">
                <a:latin typeface="+mn-lt"/>
                <a:ea typeface="ＭＳ Ｐゴシック" pitchFamily="34" charset="-128"/>
              </a:rPr>
              <a:t>A sparrow is a bird.</a:t>
            </a:r>
            <a:r>
              <a:rPr lang="ja-JP" altLang="en-US" dirty="0">
                <a:latin typeface="+mn-lt"/>
                <a:ea typeface="ＭＳ Ｐゴシック" pitchFamily="34" charset="-128"/>
              </a:rPr>
              <a:t>”</a:t>
            </a:r>
            <a:endParaRPr lang="en-US" altLang="ja-JP" dirty="0">
              <a:latin typeface="+mn-lt"/>
              <a:ea typeface="ＭＳ Ｐゴシック" pitchFamily="34" charset="-128"/>
            </a:endParaRPr>
          </a:p>
          <a:p>
            <a:pPr marL="1143000" lvl="2" indent="-228600" defTabSz="457200">
              <a:buFont typeface="+mj-lt"/>
              <a:buAutoNum type="alphaLcParenR"/>
            </a:pPr>
            <a:r>
              <a:rPr lang="en-US" altLang="en-US" dirty="0">
                <a:latin typeface="+mn-lt"/>
                <a:ea typeface="ＭＳ Ｐゴシック" pitchFamily="34" charset="-128"/>
              </a:rPr>
              <a:t>Another sentence was, </a:t>
            </a:r>
            <a:r>
              <a:rPr lang="ja-JP" altLang="en-US" dirty="0">
                <a:latin typeface="+mn-lt"/>
                <a:ea typeface="ＭＳ Ｐゴシック" pitchFamily="34" charset="-128"/>
              </a:rPr>
              <a:t>“</a:t>
            </a:r>
            <a:r>
              <a:rPr lang="en-US" altLang="ja-JP" dirty="0">
                <a:latin typeface="+mn-lt"/>
                <a:ea typeface="ＭＳ Ｐゴシック" pitchFamily="34" charset="-128"/>
              </a:rPr>
              <a:t>A penguin is a bird.</a:t>
            </a:r>
            <a:r>
              <a:rPr lang="ja-JP" altLang="en-US" dirty="0">
                <a:latin typeface="+mn-lt"/>
                <a:ea typeface="ＭＳ Ｐゴシック" pitchFamily="34" charset="-128"/>
              </a:rPr>
              <a:t>”</a:t>
            </a:r>
            <a:endParaRPr lang="en-US" altLang="ja-JP" dirty="0">
              <a:latin typeface="+mn-lt"/>
              <a:ea typeface="ＭＳ Ｐゴシック" pitchFamily="34" charset="-128"/>
            </a:endParaRPr>
          </a:p>
          <a:p>
            <a:pPr defTabSz="457200"/>
            <a:r>
              <a:rPr lang="en-US" altLang="en-US" dirty="0">
                <a:latin typeface="+mn-lt"/>
                <a:ea typeface="ＭＳ Ｐゴシック" pitchFamily="34" charset="-128"/>
              </a:rPr>
              <a:t>	ii) Almost always, participants said yes faster about the sparrow being a bird.</a:t>
            </a:r>
          </a:p>
          <a:p>
            <a:pPr marL="1143000" lvl="2" indent="-228600" defTabSz="457200">
              <a:buFont typeface="+mj-lt"/>
              <a:buAutoNum type="alphaLcParenR"/>
            </a:pPr>
            <a:r>
              <a:rPr lang="en-US" altLang="en-US" dirty="0">
                <a:latin typeface="+mn-lt"/>
                <a:ea typeface="ＭＳ Ｐゴシック" pitchFamily="34" charset="-128"/>
              </a:rPr>
              <a:t>This goes against a rule-based categorization system because both are birds.</a:t>
            </a:r>
          </a:p>
          <a:p>
            <a:pPr marL="1143000" lvl="2" indent="-228600" defTabSz="457200">
              <a:buFont typeface="+mj-lt"/>
              <a:buAutoNum type="alphaLcParenR"/>
            </a:pPr>
            <a:r>
              <a:rPr lang="en-US" altLang="en-US" dirty="0">
                <a:latin typeface="+mn-lt"/>
                <a:ea typeface="ＭＳ Ｐゴシック" pitchFamily="34" charset="-128"/>
              </a:rPr>
              <a:t>These results suggest that we have </a:t>
            </a:r>
            <a:r>
              <a:rPr lang="ja-JP" altLang="en-US" dirty="0">
                <a:latin typeface="+mn-lt"/>
                <a:ea typeface="ＭＳ Ｐゴシック" pitchFamily="34" charset="-128"/>
              </a:rPr>
              <a:t>“</a:t>
            </a:r>
            <a:r>
              <a:rPr lang="en-US" altLang="ja-JP" dirty="0">
                <a:latin typeface="+mn-lt"/>
                <a:ea typeface="ＭＳ Ｐゴシック" pitchFamily="34" charset="-128"/>
              </a:rPr>
              <a:t>best examples</a:t>
            </a:r>
            <a:r>
              <a:rPr lang="ja-JP" altLang="en-US" dirty="0">
                <a:latin typeface="+mn-lt"/>
                <a:ea typeface="ＭＳ Ｐゴシック" pitchFamily="34" charset="-128"/>
              </a:rPr>
              <a:t>”</a:t>
            </a:r>
            <a:r>
              <a:rPr lang="en-US" altLang="ja-JP" dirty="0">
                <a:latin typeface="+mn-lt"/>
                <a:ea typeface="ＭＳ Ｐゴシック" pitchFamily="34" charset="-128"/>
              </a:rPr>
              <a:t> for each category.</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43</a:t>
            </a:fld>
            <a:endParaRPr lang="en-US" dirty="0"/>
          </a:p>
        </p:txBody>
      </p:sp>
    </p:spTree>
    <p:extLst>
      <p:ext uri="{BB962C8B-B14F-4D97-AF65-F5344CB8AC3E}">
        <p14:creationId xmlns:p14="http://schemas.microsoft.com/office/powerpoint/2010/main" val="39376152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mn-lt"/>
                <a:ea typeface="ＭＳ Ｐゴシック" pitchFamily="34" charset="-128"/>
              </a:rPr>
              <a:t>1) The likely image that comes to mind at the suggestion to imagine a bird is what psychologists call a prototype (Figure 8.2).</a:t>
            </a:r>
          </a:p>
          <a:p>
            <a:pPr defTabSz="457200"/>
            <a:r>
              <a:rPr lang="en-US" altLang="en-US" dirty="0">
                <a:latin typeface="+mn-lt"/>
                <a:ea typeface="ＭＳ Ｐゴシック" pitchFamily="34" charset="-128"/>
              </a:rPr>
              <a:t> </a:t>
            </a:r>
          </a:p>
          <a:p>
            <a:pPr defTabSz="457200"/>
            <a:r>
              <a:rPr lang="en-US" altLang="en-US" b="1" i="1" dirty="0">
                <a:latin typeface="+mn-lt"/>
                <a:ea typeface="ＭＳ Ｐゴシック" pitchFamily="34" charset="-128"/>
              </a:rPr>
              <a:t>	Prototypes (p. 316)</a:t>
            </a:r>
            <a:r>
              <a:rPr lang="en-US" altLang="en-US" i="1" dirty="0">
                <a:latin typeface="+mn-lt"/>
                <a:ea typeface="ＭＳ Ｐゴシック" pitchFamily="34" charset="-128"/>
              </a:rPr>
              <a:t> are mental representations of an average category member.</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Prototypes allow for classification by resemblance.</a:t>
            </a:r>
          </a:p>
          <a:p>
            <a:pPr defTabSz="457200"/>
            <a:r>
              <a:rPr lang="en-US" altLang="en-US" dirty="0">
                <a:latin typeface="+mn-lt"/>
                <a:ea typeface="ＭＳ Ｐゴシック" pitchFamily="34" charset="-128"/>
              </a:rPr>
              <a:t>		a) For example, if you come upon a new creature in the woods and it has wings and flies, you would likely categorize it as a bird.</a:t>
            </a:r>
          </a:p>
          <a:p>
            <a:pPr defTabSz="457200"/>
            <a:r>
              <a:rPr lang="en-US" altLang="en-US" dirty="0">
                <a:latin typeface="+mn-lt"/>
                <a:ea typeface="ＭＳ Ｐゴシック" pitchFamily="34" charset="-128"/>
              </a:rPr>
              <a:t>	ii) Rules or definitions are not used; instead we rely on similarities in overall shape and function.</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The main advantage of prototypes is that they help explain why some category members make better examples than others.</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ostriches are birds just as much as blue jays, but they do not resemble the rest of the family as well.</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3) We are likely to rely on rules (rule-based categorization) when there are complications and resemblances (prototypes) when there are a few major distinctions between items.</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a bat looks like a bird, but it gives birth instead of laying eggs because it is a mammal.</a:t>
            </a:r>
          </a:p>
          <a:p>
            <a:endParaRPr lang="en-US" sz="1200" b="0" kern="1200" dirty="0">
              <a:solidFill>
                <a:schemeClr val="tx1"/>
              </a:solidFill>
              <a:effectLst/>
              <a:latin typeface="+mn-lt"/>
              <a:ea typeface="ＭＳ Ｐゴシック" pitchFamily="34" charset="-128"/>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figure shows an illustration of a bird. A text alongside the illustration reads “A prototypical bird might look something like this one on the right.”</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figure shows photos of three birds below the illustration. The birds are of different colours and with slight differences in features. A text above the photos reads “It combines features of actual birds, such as those below.”</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bird shown in the illustration is almost the same size as the birds shown in the photos.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44</a:t>
            </a:fld>
            <a:endParaRPr lang="en-US" dirty="0"/>
          </a:p>
        </p:txBody>
      </p:sp>
    </p:spTree>
    <p:extLst>
      <p:ext uri="{BB962C8B-B14F-4D97-AF65-F5344CB8AC3E}">
        <p14:creationId xmlns:p14="http://schemas.microsoft.com/office/powerpoint/2010/main" val="41891695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sz="1200" dirty="0">
                <a:latin typeface="+mn-lt"/>
                <a:ea typeface="ＭＳ Ｐゴシック" pitchFamily="34" charset="-128"/>
              </a:rPr>
              <a:t>1) The connections among ideas can be represented in a network diagram (Figure 8.3).</a:t>
            </a:r>
          </a:p>
          <a:p>
            <a:pPr defTabSz="457200"/>
            <a:r>
              <a:rPr lang="en-US" altLang="en-US" sz="1200" dirty="0">
                <a:latin typeface="+mn-lt"/>
                <a:ea typeface="ＭＳ Ｐゴシック" pitchFamily="34" charset="-128"/>
              </a:rPr>
              <a:t> </a:t>
            </a:r>
          </a:p>
          <a:p>
            <a:pPr defTabSz="457200"/>
            <a:r>
              <a:rPr lang="en-US" altLang="en-US" sz="1200" dirty="0">
                <a:latin typeface="+mn-lt"/>
                <a:ea typeface="ＭＳ Ｐゴシック" pitchFamily="34" charset="-128"/>
              </a:rPr>
              <a:t>	</a:t>
            </a:r>
            <a:r>
              <a:rPr lang="en-US" altLang="en-US" sz="1200" b="1" i="1" dirty="0">
                <a:latin typeface="+mn-lt"/>
                <a:ea typeface="ＭＳ Ｐゴシック" pitchFamily="34" charset="-128"/>
              </a:rPr>
              <a:t>Semantic network (p. 296)</a:t>
            </a:r>
            <a:r>
              <a:rPr lang="en-US" altLang="en-US" sz="1200" i="1" dirty="0">
                <a:latin typeface="+mn-lt"/>
                <a:ea typeface="ＭＳ Ｐゴシック" pitchFamily="34" charset="-128"/>
              </a:rPr>
              <a:t> is an interconnected set of nodes (or concepts) and the links that join them to form a category.</a:t>
            </a:r>
            <a:endParaRPr lang="en-US" altLang="en-US" sz="1200" dirty="0">
              <a:latin typeface="+mn-lt"/>
              <a:ea typeface="ＭＳ Ｐゴシック" pitchFamily="34" charset="-128"/>
            </a:endParaRPr>
          </a:p>
          <a:p>
            <a:pPr defTabSz="457200"/>
            <a:r>
              <a:rPr lang="en-US" altLang="en-US" sz="1200" dirty="0">
                <a:latin typeface="+mn-lt"/>
                <a:ea typeface="ＭＳ Ｐゴシック" pitchFamily="34" charset="-128"/>
              </a:rPr>
              <a:t> </a:t>
            </a:r>
          </a:p>
          <a:p>
            <a:pPr defTabSz="457200"/>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t>
            </a:r>
            <a:r>
              <a:rPr lang="en-US" altLang="en-US" sz="1200" i="1" dirty="0">
                <a:latin typeface="+mn-lt"/>
                <a:ea typeface="ＭＳ Ｐゴシック" pitchFamily="34" charset="-128"/>
              </a:rPr>
              <a:t>Nodes</a:t>
            </a:r>
            <a:r>
              <a:rPr lang="en-US" altLang="en-US" sz="1200" dirty="0">
                <a:latin typeface="+mn-lt"/>
                <a:ea typeface="ＭＳ Ｐゴシック" pitchFamily="34" charset="-128"/>
              </a:rPr>
              <a:t> are circles that represent concepts.</a:t>
            </a:r>
          </a:p>
          <a:p>
            <a:pPr defTabSz="457200"/>
            <a:r>
              <a:rPr lang="en-US" altLang="en-US" sz="1200" dirty="0">
                <a:latin typeface="+mn-lt"/>
                <a:ea typeface="ＭＳ Ｐゴシック" pitchFamily="34" charset="-128"/>
              </a:rPr>
              <a:t>	ii) </a:t>
            </a:r>
            <a:r>
              <a:rPr lang="en-US" altLang="en-US" sz="1200" i="1" dirty="0">
                <a:latin typeface="+mn-lt"/>
                <a:ea typeface="ＭＳ Ｐゴシック" pitchFamily="34" charset="-128"/>
              </a:rPr>
              <a:t>Links</a:t>
            </a:r>
            <a:r>
              <a:rPr lang="en-US" altLang="en-US" sz="1200" dirty="0">
                <a:latin typeface="+mn-lt"/>
                <a:ea typeface="ＭＳ Ｐゴシック" pitchFamily="34" charset="-128"/>
              </a:rPr>
              <a:t> connect nodes together to represent the structure of a category as well as the relationships among different categories.</a:t>
            </a:r>
          </a:p>
          <a:p>
            <a:pPr defTabSz="457200"/>
            <a:r>
              <a:rPr lang="en-US" altLang="en-US" sz="1200" dirty="0">
                <a:latin typeface="+mn-lt"/>
                <a:ea typeface="ＭＳ Ｐゴシック" pitchFamily="34" charset="-128"/>
              </a:rPr>
              <a:t>		a) When concepts are closer together in the network diagram, we are quicker to identify them as true.</a:t>
            </a:r>
          </a:p>
          <a:p>
            <a:pPr defTabSz="457200"/>
            <a:r>
              <a:rPr lang="en-US" altLang="en-US" sz="1200" dirty="0">
                <a:latin typeface="+mn-lt"/>
                <a:ea typeface="ＭＳ Ｐゴシック" pitchFamily="34" charset="-128"/>
              </a:rPr>
              <a:t>		b) For example, </a:t>
            </a:r>
            <a:r>
              <a:rPr lang="ja-JP" altLang="en-US" sz="1200" dirty="0">
                <a:latin typeface="+mn-lt"/>
                <a:ea typeface="ＭＳ Ｐゴシック" pitchFamily="34" charset="-128"/>
              </a:rPr>
              <a:t>“</a:t>
            </a:r>
            <a:r>
              <a:rPr lang="en-US" altLang="ja-JP" sz="1200" dirty="0">
                <a:latin typeface="+mn-lt"/>
                <a:ea typeface="ＭＳ Ｐゴシック" pitchFamily="34" charset="-128"/>
              </a:rPr>
              <a:t>A robin is a bird</a:t>
            </a:r>
            <a:r>
              <a:rPr lang="ja-JP" altLang="en-US" sz="1200" dirty="0">
                <a:latin typeface="+mn-lt"/>
                <a:ea typeface="ＭＳ Ｐゴシック" pitchFamily="34" charset="-128"/>
              </a:rPr>
              <a:t>”</a:t>
            </a:r>
            <a:r>
              <a:rPr lang="en-US" altLang="ja-JP" sz="1200" dirty="0">
                <a:latin typeface="+mn-lt"/>
                <a:ea typeface="ＭＳ Ｐゴシック" pitchFamily="34" charset="-128"/>
              </a:rPr>
              <a:t> vs. </a:t>
            </a:r>
            <a:r>
              <a:rPr lang="ja-JP" altLang="en-US" sz="1200" dirty="0">
                <a:latin typeface="+mn-lt"/>
                <a:ea typeface="ＭＳ Ｐゴシック" pitchFamily="34" charset="-128"/>
              </a:rPr>
              <a:t>“</a:t>
            </a:r>
            <a:r>
              <a:rPr lang="en-US" altLang="ja-JP" sz="1200" dirty="0">
                <a:latin typeface="+mn-lt"/>
                <a:ea typeface="ＭＳ Ｐゴシック" pitchFamily="34" charset="-128"/>
              </a:rPr>
              <a:t>A robin is an animal.</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r>
              <a:rPr lang="en-US" altLang="en-US" sz="1200" dirty="0">
                <a:latin typeface="+mn-lt"/>
                <a:ea typeface="ＭＳ Ｐゴシック" pitchFamily="34" charset="-128"/>
              </a:rPr>
              <a:t> </a:t>
            </a:r>
          </a:p>
          <a:p>
            <a:pPr defTabSz="457200"/>
            <a:r>
              <a:rPr lang="en-US" altLang="en-US" sz="1200" dirty="0">
                <a:latin typeface="+mn-lt"/>
                <a:ea typeface="ＭＳ Ｐゴシック" pitchFamily="34" charset="-128"/>
              </a:rPr>
              <a:t>2) These networks are organized in a </a:t>
            </a:r>
            <a:r>
              <a:rPr lang="en-US" altLang="en-US" sz="1200" i="1" dirty="0">
                <a:latin typeface="+mn-lt"/>
                <a:ea typeface="ＭＳ Ｐゴシック" pitchFamily="34" charset="-128"/>
              </a:rPr>
              <a:t>hierarchy</a:t>
            </a:r>
            <a:r>
              <a:rPr lang="en-US" altLang="en-US" sz="1200" dirty="0">
                <a:latin typeface="+mn-lt"/>
                <a:ea typeface="ＭＳ Ｐゴシック" pitchFamily="34" charset="-128"/>
              </a:rPr>
              <a:t>, moving from general to very specific.</a:t>
            </a:r>
          </a:p>
          <a:p>
            <a:pPr defTabSz="457200"/>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a:t>
            </a:r>
            <a:r>
              <a:rPr lang="en-US" altLang="en-US" sz="1200" i="1" dirty="0">
                <a:latin typeface="+mn-lt"/>
                <a:ea typeface="ＭＳ Ｐゴシック" pitchFamily="34" charset="-128"/>
              </a:rPr>
              <a:t>basic level category</a:t>
            </a:r>
            <a:r>
              <a:rPr lang="en-US" altLang="en-US" sz="1200" dirty="0">
                <a:latin typeface="+mn-lt"/>
                <a:ea typeface="ＭＳ Ｐゴシック" pitchFamily="34" charset="-128"/>
              </a:rPr>
              <a:t> consists of:</a:t>
            </a:r>
          </a:p>
          <a:p>
            <a:pPr defTabSz="457200"/>
            <a:r>
              <a:rPr lang="en-US" altLang="en-US" sz="1200" dirty="0">
                <a:latin typeface="+mn-lt"/>
                <a:ea typeface="ＭＳ Ｐゴシック" pitchFamily="34" charset="-128"/>
              </a:rPr>
              <a:t>		a) The terms used most often in conversation.</a:t>
            </a:r>
          </a:p>
          <a:p>
            <a:pPr defTabSz="457200"/>
            <a:r>
              <a:rPr lang="en-US" altLang="en-US" sz="1200" dirty="0">
                <a:latin typeface="+mn-lt"/>
                <a:ea typeface="ＭＳ Ｐゴシック" pitchFamily="34" charset="-128"/>
              </a:rPr>
              <a:t>		b) The easiest to pronounce.</a:t>
            </a:r>
          </a:p>
          <a:p>
            <a:pPr defTabSz="457200"/>
            <a:r>
              <a:rPr lang="en-US" altLang="en-US" sz="1200" dirty="0">
                <a:latin typeface="+mn-lt"/>
                <a:ea typeface="ＭＳ Ｐゴシック" pitchFamily="34" charset="-128"/>
              </a:rPr>
              <a:t>		c) Prototypes.</a:t>
            </a:r>
          </a:p>
          <a:p>
            <a:pPr defTabSz="457200"/>
            <a:r>
              <a:rPr lang="en-US" altLang="en-US" sz="1200" dirty="0">
                <a:latin typeface="+mn-lt"/>
                <a:ea typeface="ＭＳ Ｐゴシック" pitchFamily="34" charset="-128"/>
              </a:rPr>
              <a:t>		d) The level at which most thinking occurs.</a:t>
            </a:r>
            <a:endParaRPr lang="en-US" sz="1200" dirty="0">
              <a:latin typeface="+mn-lt"/>
            </a:endParaRPr>
          </a:p>
          <a:p>
            <a:pPr defTabSz="457200"/>
            <a:endParaRPr lang="en-US" sz="1200" dirty="0">
              <a:latin typeface="+mn-lt"/>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3-level diagram shows the various nodes. The diagram also shows the characteristics of each node as follows.</a:t>
            </a:r>
          </a:p>
          <a:p>
            <a:endParaRPr lang="en-IN"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CA" sz="1200" kern="1200" dirty="0">
                <a:solidFill>
                  <a:schemeClr val="tx1"/>
                </a:solidFill>
                <a:effectLst/>
                <a:latin typeface="+mn-lt"/>
                <a:ea typeface="+mn-ea"/>
                <a:cs typeface="+mn-cs"/>
              </a:rPr>
              <a:t>Animal: Eats, Breathes, Moves</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Bird: Wings, Can fly, Feathers</a:t>
            </a:r>
            <a:endParaRPr lang="en-IN" sz="1200" kern="1200" dirty="0">
              <a:solidFill>
                <a:schemeClr val="tx1"/>
              </a:solidFill>
              <a:effectLst/>
              <a:latin typeface="+mn-lt"/>
              <a:ea typeface="+mn-ea"/>
              <a:cs typeface="+mn-cs"/>
            </a:endParaRPr>
          </a:p>
          <a:p>
            <a:pPr marL="1085850" lvl="2" indent="-171450">
              <a:buFont typeface="Wingdings" panose="05000000000000000000" pitchFamily="2" charset="2"/>
              <a:buChar char="§"/>
            </a:pPr>
            <a:r>
              <a:rPr lang="en-CA" sz="1200" kern="1200" dirty="0">
                <a:solidFill>
                  <a:schemeClr val="tx1"/>
                </a:solidFill>
                <a:effectLst/>
                <a:latin typeface="+mn-lt"/>
                <a:ea typeface="+mn-ea"/>
                <a:cs typeface="+mn-cs"/>
              </a:rPr>
              <a:t>Robin: Red belly, Sings</a:t>
            </a:r>
            <a:endParaRPr lang="en-IN" sz="1200" kern="1200" dirty="0">
              <a:solidFill>
                <a:schemeClr val="tx1"/>
              </a:solidFill>
              <a:effectLst/>
              <a:latin typeface="+mn-lt"/>
              <a:ea typeface="+mn-ea"/>
              <a:cs typeface="+mn-cs"/>
            </a:endParaRPr>
          </a:p>
          <a:p>
            <a:pPr marL="1085850" lvl="2" indent="-171450">
              <a:buFont typeface="Wingdings" panose="05000000000000000000" pitchFamily="2" charset="2"/>
              <a:buChar char="§"/>
            </a:pPr>
            <a:r>
              <a:rPr lang="en-CA" sz="1200" kern="1200" dirty="0">
                <a:solidFill>
                  <a:schemeClr val="tx1"/>
                </a:solidFill>
                <a:effectLst/>
                <a:latin typeface="+mn-lt"/>
                <a:ea typeface="+mn-ea"/>
                <a:cs typeface="+mn-cs"/>
              </a:rPr>
              <a:t>Emu: Tall, Can’t fly, Ugly</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Fish: Fins, Scales, Can swim</a:t>
            </a:r>
            <a:endParaRPr lang="en-IN" sz="1200" kern="1200" dirty="0">
              <a:solidFill>
                <a:schemeClr val="tx1"/>
              </a:solidFill>
              <a:effectLst/>
              <a:latin typeface="+mn-lt"/>
              <a:ea typeface="+mn-ea"/>
              <a:cs typeface="+mn-cs"/>
            </a:endParaRPr>
          </a:p>
          <a:p>
            <a:pPr marL="1085850" lvl="2" indent="-171450">
              <a:buFont typeface="Wingdings" panose="05000000000000000000" pitchFamily="2" charset="2"/>
              <a:buChar char="§"/>
            </a:pPr>
            <a:r>
              <a:rPr lang="en-CA" sz="1200" kern="1200" dirty="0">
                <a:solidFill>
                  <a:schemeClr val="tx1"/>
                </a:solidFill>
                <a:effectLst/>
                <a:latin typeface="+mn-lt"/>
                <a:ea typeface="+mn-ea"/>
                <a:cs typeface="+mn-cs"/>
              </a:rPr>
              <a:t>Trout</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45</a:t>
            </a:fld>
            <a:endParaRPr lang="en-US" dirty="0"/>
          </a:p>
        </p:txBody>
      </p:sp>
    </p:spTree>
    <p:extLst>
      <p:ext uri="{BB962C8B-B14F-4D97-AF65-F5344CB8AC3E}">
        <p14:creationId xmlns:p14="http://schemas.microsoft.com/office/powerpoint/2010/main" val="31221516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a:t>
            </a:r>
            <a:r>
              <a:rPr lang="en-US" altLang="en-US" sz="1200" i="1" dirty="0">
                <a:latin typeface="+mn-lt"/>
                <a:ea typeface="ＭＳ Ｐゴシック" pitchFamily="34" charset="-128"/>
              </a:rPr>
              <a:t>What do we know about semantic networks?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You may notice the connections within semantic networks anytime you encounter one aspect of a category and other related concepts seem to come to mind. Semantic networks account for priming.</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dirty="0">
                <a:latin typeface="+mn-lt"/>
                <a:ea typeface="ＭＳ Ｐゴシック" pitchFamily="34" charset="-128"/>
              </a:rPr>
              <a:t>	</a:t>
            </a:r>
            <a:r>
              <a:rPr lang="en-US" altLang="en-US" sz="1200" b="1" i="1" dirty="0">
                <a:latin typeface="+mn-lt"/>
                <a:ea typeface="ＭＳ Ｐゴシック" pitchFamily="34" charset="-128"/>
              </a:rPr>
              <a:t>Priming (p. 297) </a:t>
            </a:r>
            <a:r>
              <a:rPr lang="en-US" altLang="en-US" sz="1200" i="1" dirty="0">
                <a:latin typeface="+mn-lt"/>
                <a:ea typeface="ＭＳ Ｐゴシック" pitchFamily="34" charset="-128"/>
              </a:rPr>
              <a:t>refers to the activation of individual concepts in long-term memory.</a:t>
            </a:r>
            <a:endParaRPr lang="en-US" altLang="en-US" sz="1200" dirty="0">
              <a:latin typeface="+mn-lt"/>
              <a:ea typeface="ＭＳ Ｐゴシック" pitchFamily="34" charset="-128"/>
            </a:endParaRPr>
          </a:p>
          <a:p>
            <a:pPr defTabSz="457200">
              <a:lnSpc>
                <a:spcPct val="90000"/>
              </a:lnSpc>
            </a:pP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2) </a:t>
            </a:r>
            <a:r>
              <a:rPr lang="en-US" altLang="en-US" sz="1200" i="1" dirty="0">
                <a:latin typeface="+mn-lt"/>
                <a:ea typeface="ＭＳ Ｐゴシック" pitchFamily="34" charset="-128"/>
              </a:rPr>
              <a:t>How can scientists explain priming effects?</a:t>
            </a:r>
          </a:p>
          <a:p>
            <a:pPr defTabSz="457200">
              <a:lnSpc>
                <a:spcPct val="9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Psychologists can test for priming through reaction time measurements or </a:t>
            </a:r>
            <a:r>
              <a:rPr lang="en-US" altLang="en-US" sz="1200" dirty="0" err="1">
                <a:latin typeface="+mn-lt"/>
                <a:ea typeface="ＭＳ Ｐゴシック" pitchFamily="34" charset="-128"/>
              </a:rPr>
              <a:t>or</a:t>
            </a:r>
            <a:r>
              <a:rPr lang="en-US" altLang="en-US" sz="1200" dirty="0">
                <a:latin typeface="+mn-lt"/>
                <a:ea typeface="ＭＳ Ｐゴシック" pitchFamily="34" charset="-128"/>
              </a:rPr>
              <a:t> through a method called the </a:t>
            </a:r>
            <a:r>
              <a:rPr lang="en-US" altLang="en-US" sz="1200" i="1" dirty="0">
                <a:latin typeface="+mn-lt"/>
                <a:ea typeface="ＭＳ Ｐゴシック" pitchFamily="34" charset="-128"/>
              </a:rPr>
              <a:t>lexical decision task</a:t>
            </a:r>
            <a:r>
              <a:rPr lang="en-US" altLang="en-US" sz="1200" dirty="0">
                <a:latin typeface="+mn-lt"/>
                <a:ea typeface="ＭＳ Ｐゴシック" pitchFamily="34" charset="-128"/>
              </a:rPr>
              <a:t>. With the lexical decision method,</a:t>
            </a:r>
          </a:p>
          <a:p>
            <a:pPr defTabSz="457200">
              <a:lnSpc>
                <a:spcPct val="90000"/>
              </a:lnSpc>
            </a:pPr>
            <a:r>
              <a:rPr lang="en-US" altLang="en-US" sz="1200" dirty="0">
                <a:latin typeface="+mn-lt"/>
                <a:ea typeface="ＭＳ Ｐゴシック" pitchFamily="34" charset="-128"/>
              </a:rPr>
              <a:t>	a volunteer is presented with a string of letters flashed on the computer screen. They respond yes or no as quickly as possible to indicate whether the letters spell a word (see Figure 8.4). Using this method, a volunteer should respond faster that “apple” is a word if it follows the word “fruit” (which is semantically related) than if it follows the word “bus” (which is not semantically related).</a:t>
            </a:r>
            <a:endParaRPr lang="en-US" dirty="0">
              <a:latin typeface="+mn-lt"/>
            </a:endParaRPr>
          </a:p>
          <a:p>
            <a:pPr defTabSz="457200"/>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46</a:t>
            </a:fld>
            <a:endParaRPr lang="en-US" dirty="0"/>
          </a:p>
        </p:txBody>
      </p:sp>
    </p:spTree>
    <p:extLst>
      <p:ext uri="{BB962C8B-B14F-4D97-AF65-F5344CB8AC3E}">
        <p14:creationId xmlns:p14="http://schemas.microsoft.com/office/powerpoint/2010/main" val="173173208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dirty="0">
                <a:latin typeface="+mn-lt"/>
                <a:ea typeface="ＭＳ Ｐゴシック" pitchFamily="34" charset="-128"/>
              </a:rPr>
              <a:t>3) </a:t>
            </a:r>
            <a:r>
              <a:rPr lang="en-US" altLang="en-US" i="1" dirty="0">
                <a:latin typeface="+mn-lt"/>
                <a:ea typeface="ＭＳ Ｐゴシック" pitchFamily="34" charset="-128"/>
              </a:rPr>
              <a:t>Can we critically evaluate this information?</a:t>
            </a:r>
          </a:p>
          <a:p>
            <a:pPr defTabSz="457200">
              <a:lnSpc>
                <a:spcPct val="8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The strength of priming effects can vary a great deal and some published experiments have been very difficult to replicate. While most psychologists agree that priming is an important area of research, there have been very open debates at about the best way to conduct the research and how to interpret the results.</a:t>
            </a:r>
          </a:p>
          <a:p>
            <a:pPr defTabSz="457200">
              <a:lnSpc>
                <a:spcPct val="80000"/>
              </a:lnSpc>
            </a:pP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4) </a:t>
            </a:r>
            <a:r>
              <a:rPr lang="en-US" altLang="en-US" i="1" dirty="0">
                <a:latin typeface="+mn-lt"/>
                <a:ea typeface="ＭＳ Ｐゴシック" pitchFamily="34" charset="-128"/>
              </a:rPr>
              <a:t>Why is this relevant?</a:t>
            </a:r>
          </a:p>
          <a:p>
            <a:pPr defTabSz="457200">
              <a:lnSpc>
                <a:spcPct val="8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Priming can be used by advertisers in a controlled way to promote specific </a:t>
            </a:r>
            <a:r>
              <a:rPr lang="en-US" altLang="en-US" dirty="0" err="1">
                <a:latin typeface="+mn-lt"/>
                <a:ea typeface="ＭＳ Ｐゴシック" pitchFamily="34" charset="-128"/>
              </a:rPr>
              <a:t>behaviours</a:t>
            </a:r>
            <a:r>
              <a:rPr lang="en-US" altLang="en-US" dirty="0">
                <a:latin typeface="+mn-lt"/>
                <a:ea typeface="ＭＳ Ｐゴシック" pitchFamily="34" charset="-128"/>
              </a:rPr>
              <a:t>.</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47</a:t>
            </a:fld>
            <a:endParaRPr lang="en-US" dirty="0"/>
          </a:p>
        </p:txBody>
      </p:sp>
    </p:spTree>
    <p:extLst>
      <p:ext uri="{BB962C8B-B14F-4D97-AF65-F5344CB8AC3E}">
        <p14:creationId xmlns:p14="http://schemas.microsoft.com/office/powerpoint/2010/main" val="637180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mn-lt"/>
                <a:ea typeface="ＭＳ Ｐゴシック" pitchFamily="34" charset="-128"/>
              </a:rPr>
              <a:t>1) As we are exposed to new stimuli, we instinctively try to organize the stimuli into groups based on similar physical and semantic features. </a:t>
            </a: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Normally, these procedures lead to fast and accurate categorization. If you see an animal with wings and a beak, you can easily retrieve from memory a bird that you previously saw; doing so will lead you to infer that this new object is a bird, even if it is a type of bird that you might not have encountered before.</a:t>
            </a:r>
          </a:p>
          <a:p>
            <a:r>
              <a:rPr lang="en-US" altLang="en-US" dirty="0">
                <a:latin typeface="+mn-lt"/>
                <a:ea typeface="ＭＳ Ｐゴシック" pitchFamily="34" charset="-128"/>
              </a:rPr>
              <a:t>	ii) However, there are also times when our reliance on previously experienced items can lead us astray. In a series of studies with medical students and practicing physicians, Geoffrey Norman and colleagues at McMaster University found that recent exposure to an example from one category can bias how people diagnose new cases.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48</a:t>
            </a:fld>
            <a:endParaRPr lang="en-US" dirty="0"/>
          </a:p>
        </p:txBody>
      </p:sp>
    </p:spTree>
    <p:extLst>
      <p:ext uri="{BB962C8B-B14F-4D97-AF65-F5344CB8AC3E}">
        <p14:creationId xmlns:p14="http://schemas.microsoft.com/office/powerpoint/2010/main" val="38409741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Some patients with extensive damage to the temporal lobes displayed trouble identifying visually presented objects such as pictures of animals or vegetables despite the fact that they could still see. This problem is referred to as</a:t>
            </a:r>
            <a:r>
              <a:rPr lang="en-US" altLang="en-US" sz="1200" i="1" dirty="0">
                <a:latin typeface="+mn-lt"/>
                <a:ea typeface="ＭＳ Ｐゴシック" pitchFamily="34" charset="-128"/>
              </a:rPr>
              <a:t> category-specific visual agnosia (CSVA)</a:t>
            </a:r>
            <a:r>
              <a:rPr lang="en-US" altLang="en-US" sz="1200" dirty="0">
                <a:latin typeface="+mn-lt"/>
                <a:ea typeface="ＭＳ Ｐゴシック" pitchFamily="34" charset="-128"/>
              </a:rPr>
              <a:t>. The fact that these deficits were for particular categories of objects it suggested that damaging certain parts of the brain could affect the ability to recognize some categories while leaving others unaffected.</a:t>
            </a:r>
          </a:p>
          <a:p>
            <a:pPr defTabSz="457200">
              <a:lnSpc>
                <a:spcPct val="90000"/>
              </a:lnSpc>
            </a:pP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2) Early attempts to find a pattern in these patients’ deficits focused on the distinction between living and non-living categories (Figure 8.6). It has been proposed that evolutionary pressures led to the development of specialized circuits in the brain for a small group of categories that were important for our survival. These categories included animals, fruits and vegetables, members of our own species, and possibly tools.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49</a:t>
            </a:fld>
            <a:endParaRPr lang="en-US" dirty="0"/>
          </a:p>
        </p:txBody>
      </p:sp>
    </p:spTree>
    <p:extLst>
      <p:ext uri="{BB962C8B-B14F-4D97-AF65-F5344CB8AC3E}">
        <p14:creationId xmlns:p14="http://schemas.microsoft.com/office/powerpoint/2010/main" val="280262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The foundation of scientific methodology is the use of objective measurements.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Objective Measurements (p. 31)</a:t>
            </a:r>
            <a:r>
              <a:rPr lang="en-US" altLang="en-US" sz="1200" i="1" dirty="0">
                <a:latin typeface="Arial" pitchFamily="34" charset="0"/>
                <a:ea typeface="ＭＳ Ｐゴシック" pitchFamily="34" charset="-128"/>
              </a:rPr>
              <a:t> are the measure of an entity or </a:t>
            </a:r>
            <a:r>
              <a:rPr lang="en-US" altLang="en-US" sz="1200" i="1" dirty="0" err="1">
                <a:latin typeface="Arial" pitchFamily="34" charset="0"/>
                <a:ea typeface="ＭＳ Ｐゴシック" pitchFamily="34" charset="-128"/>
              </a:rPr>
              <a:t>behaviour</a:t>
            </a:r>
            <a:r>
              <a:rPr lang="en-US" altLang="en-US" sz="1200" i="1" dirty="0">
                <a:latin typeface="Arial" pitchFamily="34" charset="0"/>
                <a:ea typeface="ＭＳ Ｐゴシック" pitchFamily="34" charset="-128"/>
              </a:rPr>
              <a:t> that, within an allowed margin of error, is consistent across instruments and observers.</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weight is something that can be measure objectively.</a:t>
            </a:r>
          </a:p>
          <a:p>
            <a:pPr defTabSz="457200">
              <a:lnSpc>
                <a:spcPct val="70000"/>
              </a:lnSpc>
            </a:pPr>
            <a:r>
              <a:rPr lang="en-US" altLang="en-US" sz="1200" dirty="0">
                <a:latin typeface="Arial" pitchFamily="34" charset="0"/>
                <a:ea typeface="ＭＳ Ｐゴシック" pitchFamily="34" charset="-128"/>
              </a:rPr>
              <a:t>		a) Holding everything constant, a single object should weigh the same using multiple, functioning scales.</a:t>
            </a:r>
          </a:p>
          <a:p>
            <a:pPr defTabSz="457200">
              <a:lnSpc>
                <a:spcPct val="70000"/>
              </a:lnSpc>
            </a:pPr>
            <a:r>
              <a:rPr lang="en-US" altLang="en-US" sz="1200" dirty="0">
                <a:latin typeface="Arial" pitchFamily="34" charset="0"/>
                <a:ea typeface="ＭＳ Ｐゴシック" pitchFamily="34" charset="-128"/>
              </a:rPr>
              <a:t>	ii) The same goes for measuring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in psychology.</a:t>
            </a:r>
          </a:p>
          <a:p>
            <a:pPr defTabSz="457200">
              <a:lnSpc>
                <a:spcPct val="70000"/>
              </a:lnSpc>
            </a:pPr>
            <a:r>
              <a:rPr lang="en-US" altLang="en-US" sz="1200" dirty="0">
                <a:latin typeface="Arial" pitchFamily="34" charset="0"/>
                <a:ea typeface="ＭＳ Ｐゴシック" pitchFamily="34" charset="-128"/>
              </a:rPr>
              <a:t>		a) However, in psychology, the objectivity of the measure often relies on the person doing the measuring.</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2) In psychology, we measure variables.</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i="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Variable (p. 31)</a:t>
            </a:r>
            <a:r>
              <a:rPr lang="en-US" altLang="en-US" sz="1200" i="1" dirty="0">
                <a:latin typeface="Arial" pitchFamily="34" charset="0"/>
                <a:ea typeface="ＭＳ Ｐゴシック" pitchFamily="34" charset="-128"/>
              </a:rPr>
              <a:t> refers to the object, concept, or event being controlled, manipulated, or measured by a scientist.</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There are a number of instruments used to measure variables.</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the speedometer in your car measures the variable we call speed.</a:t>
            </a:r>
          </a:p>
          <a:p>
            <a:pPr defTabSz="457200">
              <a:lnSpc>
                <a:spcPct val="70000"/>
              </a:lnSpc>
            </a:pPr>
            <a:r>
              <a:rPr lang="en-US" altLang="en-US" sz="1200" dirty="0">
                <a:latin typeface="Arial" pitchFamily="34" charset="0"/>
                <a:ea typeface="ＭＳ Ｐゴシック" pitchFamily="34" charset="-128"/>
              </a:rPr>
              <a:t>	ii) In psychology, these often take the forms of </a:t>
            </a:r>
            <a:r>
              <a:rPr lang="en-US" altLang="en-US" sz="1200" dirty="0" err="1">
                <a:latin typeface="Arial" pitchFamily="34" charset="0"/>
                <a:ea typeface="ＭＳ Ｐゴシック" pitchFamily="34" charset="-128"/>
              </a:rPr>
              <a:t>behavioural</a:t>
            </a:r>
            <a:r>
              <a:rPr lang="en-US" altLang="en-US" sz="1200" dirty="0">
                <a:latin typeface="Arial" pitchFamily="34" charset="0"/>
                <a:ea typeface="ＭＳ Ｐゴシック" pitchFamily="34" charset="-128"/>
              </a:rPr>
              <a:t> measures (no machine to read our minds…yet).</a:t>
            </a:r>
          </a:p>
          <a:p>
            <a:pPr defTabSz="457200">
              <a:lnSpc>
                <a:spcPct val="70000"/>
              </a:lnSpc>
            </a:pPr>
            <a:r>
              <a:rPr lang="en-US" altLang="en-US" sz="1200" dirty="0">
                <a:latin typeface="Arial" pitchFamily="34" charset="0"/>
                <a:ea typeface="ＭＳ Ｐゴシック" pitchFamily="34" charset="-128"/>
              </a:rPr>
              <a:t>	iii) In recent decades, contributions from neuroscience has allowed psychologists to increase the number of variables they can examine.</a:t>
            </a:r>
          </a:p>
          <a:p>
            <a:pPr defTabSz="457200">
              <a:lnSpc>
                <a:spcPct val="70000"/>
              </a:lnSpc>
            </a:pPr>
            <a:r>
              <a:rPr lang="en-US" altLang="en-US" sz="1200" dirty="0">
                <a:latin typeface="Arial" pitchFamily="34" charset="0"/>
                <a:ea typeface="ＭＳ Ｐゴシック" pitchFamily="34" charset="-128"/>
              </a:rPr>
              <a:t>		a) For example, magnetic resonance imaging (MRI) allows researchers to view the brain.</a:t>
            </a:r>
          </a:p>
          <a:p>
            <a:pPr defTabSz="457200">
              <a:lnSpc>
                <a:spcPct val="70000"/>
              </a:lnSpc>
            </a:pPr>
            <a:r>
              <a:rPr lang="en-US" altLang="en-US" sz="1200" dirty="0">
                <a:latin typeface="Arial" pitchFamily="34" charset="0"/>
                <a:ea typeface="ＭＳ Ｐゴシック" pitchFamily="34" charset="-128"/>
              </a:rPr>
              <a:t>		b) Researcher might also gather blood or saliva to be analyzed for enzymes, hormones, and other biological variables that relate to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and mental functioning.</a:t>
            </a:r>
          </a:p>
          <a:p>
            <a:pPr defTabSz="457200">
              <a:lnSpc>
                <a:spcPct val="70000"/>
              </a:lnSpc>
            </a:pPr>
            <a:r>
              <a:rPr lang="en-US" altLang="en-US" sz="1200" dirty="0">
                <a:latin typeface="Arial" pitchFamily="34" charset="0"/>
                <a:ea typeface="ＭＳ Ｐゴシック" pitchFamily="34" charset="-128"/>
              </a:rPr>
              <a:t>	iv) Another common method used by psychologists is self-reporting.</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5</a:t>
            </a:fld>
            <a:endParaRPr lang="en-US" dirty="0"/>
          </a:p>
        </p:txBody>
      </p:sp>
    </p:spTree>
    <p:extLst>
      <p:ext uri="{BB962C8B-B14F-4D97-AF65-F5344CB8AC3E}">
        <p14:creationId xmlns:p14="http://schemas.microsoft.com/office/powerpoint/2010/main" val="41303377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Some patients with extensive damage to the temporal lobes displayed trouble identifying visually presented objects such as pictures of animals or vegetables despite the fact that they could still see. This problem is referred to as</a:t>
            </a:r>
            <a:r>
              <a:rPr lang="en-US" altLang="en-US" sz="1200" i="1" dirty="0">
                <a:latin typeface="+mn-lt"/>
                <a:ea typeface="ＭＳ Ｐゴシック" pitchFamily="34" charset="-128"/>
              </a:rPr>
              <a:t> category-specific visual agnosia (CSVA)</a:t>
            </a:r>
            <a:r>
              <a:rPr lang="en-US" altLang="en-US" sz="1200" dirty="0">
                <a:latin typeface="+mn-lt"/>
                <a:ea typeface="ＭＳ Ｐゴシック" pitchFamily="34" charset="-128"/>
              </a:rPr>
              <a:t>. The fact that these deficits were for particular categories of objects it suggested that damaging certain parts of the brain could affect the ability to recognize some categories while leaving others unaffected.</a:t>
            </a:r>
          </a:p>
          <a:p>
            <a:pPr defTabSz="457200">
              <a:lnSpc>
                <a:spcPct val="90000"/>
              </a:lnSpc>
            </a:pP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2) Early attempts to find a pattern in these patients’ deficits focused on the distinction between living and non-living categories (Figure 8.6). It has been proposed that evolutionary pressures led to the development of specialized circuits in the brain for a small group of categories that were important for our survival. These categories included animals, fruits and vegetables, members of our own species, and possibly tools.</a:t>
            </a:r>
            <a:endParaRPr lang="en-US" dirty="0">
              <a:latin typeface="+mn-lt"/>
            </a:endParaRPr>
          </a:p>
          <a:p>
            <a:endParaRPr lang="en-US" sz="1200" b="0" kern="1200" dirty="0">
              <a:solidFill>
                <a:schemeClr val="tx1"/>
              </a:solidFill>
              <a:effectLst/>
              <a:latin typeface="+mn-lt"/>
              <a:ea typeface="+mn-ea"/>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x-axis of the chart shows the categories of images. The y-axis shows the performance of the patient on a scale of 0 to 100. The chart shows vertical bars for each category. The categories and the patient’s approximate performance are as follows.</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Animal: 35</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Body part: 92 </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Clothing: 100</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Fruit: 100</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Furniture: 100</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50</a:t>
            </a:fld>
            <a:endParaRPr lang="en-US" dirty="0"/>
          </a:p>
        </p:txBody>
      </p:sp>
    </p:spTree>
    <p:extLst>
      <p:ext uri="{BB962C8B-B14F-4D97-AF65-F5344CB8AC3E}">
        <p14:creationId xmlns:p14="http://schemas.microsoft.com/office/powerpoint/2010/main" val="28677412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How we categorize objects depends greatly on what we have learned about these objects from others in our culture.</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researchers asked individuals from traditional villages to identify a variety of plants and animals that were extremely relevant to their diet, medicine, and safety.</a:t>
            </a:r>
          </a:p>
          <a:p>
            <a:pPr defTabSz="457200">
              <a:lnSpc>
                <a:spcPct val="80000"/>
              </a:lnSpc>
            </a:pPr>
            <a:r>
              <a:rPr lang="en-US" altLang="en-US" sz="1200" dirty="0">
                <a:latin typeface="+mn-lt"/>
                <a:ea typeface="ＭＳ Ｐゴシック" pitchFamily="34" charset="-128"/>
              </a:rPr>
              <a:t>		a) These individuals referred to plants and animals at a more specific level than North American university students would.</a:t>
            </a:r>
          </a:p>
          <a:p>
            <a:pPr defTabSz="457200">
              <a:lnSpc>
                <a:spcPct val="80000"/>
              </a:lnSpc>
            </a:pPr>
            <a:r>
              <a:rPr lang="en-US" altLang="en-US" sz="1200" dirty="0">
                <a:latin typeface="+mn-lt"/>
                <a:ea typeface="ＭＳ Ｐゴシック" pitchFamily="34" charset="-128"/>
              </a:rPr>
              <a:t>	ii) Culture also influences how objects in our world relate to one another.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Cultural differences in how people think and categorize items has led to the idea of linguistic relativity.</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dirty="0">
                <a:latin typeface="+mn-lt"/>
                <a:ea typeface="ＭＳ Ｐゴシック" pitchFamily="34" charset="-128"/>
              </a:rPr>
              <a:t>	</a:t>
            </a:r>
            <a:r>
              <a:rPr lang="en-US" altLang="en-US" sz="1200" b="1" i="1" dirty="0">
                <a:latin typeface="+mn-lt"/>
                <a:ea typeface="ＭＳ Ｐゴシック" pitchFamily="34" charset="-128"/>
              </a:rPr>
              <a:t>Linguistic relativity (</a:t>
            </a:r>
            <a:r>
              <a:rPr lang="en-US" altLang="en-US" sz="1200" i="1" dirty="0">
                <a:latin typeface="+mn-lt"/>
                <a:ea typeface="ＭＳ Ｐゴシック" pitchFamily="34" charset="-128"/>
              </a:rPr>
              <a:t>or the</a:t>
            </a:r>
            <a:r>
              <a:rPr lang="en-US" altLang="en-US" sz="1200" b="1" i="1" dirty="0">
                <a:latin typeface="+mn-lt"/>
                <a:ea typeface="ＭＳ Ｐゴシック" pitchFamily="34" charset="-128"/>
              </a:rPr>
              <a:t> Whorfian hypothesis) (p. 301): </a:t>
            </a:r>
            <a:r>
              <a:rPr lang="en-US" altLang="en-US" sz="1200" i="1" dirty="0">
                <a:latin typeface="+mn-lt"/>
                <a:ea typeface="ＭＳ Ｐゴシック" pitchFamily="34" charset="-128"/>
              </a:rPr>
              <a:t>the theory that the language we use determines how we understand (and categorize) the world.</a:t>
            </a:r>
            <a:endParaRPr lang="en-US" dirty="0">
              <a:latin typeface="+mn-lt"/>
            </a:endParaRPr>
          </a:p>
          <a:p>
            <a:pPr defTabSz="457200">
              <a:lnSpc>
                <a:spcPct val="90000"/>
              </a:lnSpc>
            </a:pP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cows are sometimes referred to as </a:t>
            </a:r>
            <a:r>
              <a:rPr lang="ja-JP" altLang="en-US" dirty="0">
                <a:latin typeface="+mn-lt"/>
                <a:ea typeface="ＭＳ Ｐゴシック" pitchFamily="34" charset="-128"/>
              </a:rPr>
              <a:t>“</a:t>
            </a:r>
            <a:r>
              <a:rPr lang="en-US" altLang="ja-JP" dirty="0">
                <a:latin typeface="+mn-lt"/>
                <a:ea typeface="ＭＳ Ｐゴシック" pitchFamily="34" charset="-128"/>
              </a:rPr>
              <a:t>livestock</a:t>
            </a:r>
            <a:r>
              <a:rPr lang="ja-JP" altLang="en-US" dirty="0">
                <a:latin typeface="+mn-lt"/>
                <a:ea typeface="ＭＳ Ｐゴシック" pitchFamily="34" charset="-128"/>
              </a:rPr>
              <a:t>”</a:t>
            </a:r>
            <a:r>
              <a:rPr lang="en-US" altLang="ja-JP" dirty="0">
                <a:latin typeface="+mn-lt"/>
                <a:ea typeface="ＭＳ Ｐゴシック" pitchFamily="34" charset="-128"/>
              </a:rPr>
              <a:t> or </a:t>
            </a:r>
            <a:r>
              <a:rPr lang="ja-JP" altLang="en-US" dirty="0">
                <a:latin typeface="+mn-lt"/>
                <a:ea typeface="ＭＳ Ｐゴシック" pitchFamily="34" charset="-128"/>
              </a:rPr>
              <a:t>“</a:t>
            </a:r>
            <a:r>
              <a:rPr lang="en-US" altLang="ja-JP" dirty="0">
                <a:latin typeface="+mn-lt"/>
                <a:ea typeface="ＭＳ Ｐゴシック" pitchFamily="34" charset="-128"/>
              </a:rPr>
              <a:t>food animals</a:t>
            </a:r>
            <a:r>
              <a:rPr lang="ja-JP" altLang="en-US" dirty="0">
                <a:latin typeface="+mn-lt"/>
                <a:ea typeface="ＭＳ Ｐゴシック" pitchFamily="34" charset="-128"/>
              </a:rPr>
              <a:t>”</a:t>
            </a:r>
            <a:r>
              <a:rPr lang="en-US" altLang="ja-JP" dirty="0">
                <a:latin typeface="+mn-lt"/>
                <a:ea typeface="ＭＳ Ｐゴシック" pitchFamily="34" charset="-128"/>
              </a:rPr>
              <a:t> in Canada.</a:t>
            </a:r>
          </a:p>
          <a:p>
            <a:pPr defTabSz="457200">
              <a:lnSpc>
                <a:spcPct val="90000"/>
              </a:lnSpc>
            </a:pPr>
            <a:r>
              <a:rPr lang="en-US" altLang="en-US" dirty="0">
                <a:latin typeface="+mn-lt"/>
                <a:ea typeface="ＭＳ Ｐゴシック" pitchFamily="34" charset="-128"/>
              </a:rPr>
              <a:t>	ii) Neither category would apply in India, where cows are viewed as sacred.</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3) How objects relate to each other can also differ greatly by culture.</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Americans tend to focus on an object, whereas Japanese people tend to view objects in relation to their surroundings.</a:t>
            </a:r>
          </a:p>
          <a:p>
            <a:pPr defTabSz="457200">
              <a:lnSpc>
                <a:spcPct val="90000"/>
              </a:lnSpc>
            </a:pPr>
            <a:r>
              <a:rPr lang="en-US" altLang="en-US" dirty="0">
                <a:latin typeface="+mn-lt"/>
                <a:ea typeface="ＭＳ Ｐゴシック" pitchFamily="34" charset="-128"/>
              </a:rPr>
              <a:t>	ii) For example, researchers asked American and Japanese college students to take a picture of someone from any angle, perspective, etc. they wanted (Figure 8.7a).</a:t>
            </a:r>
          </a:p>
          <a:p>
            <a:pPr defTabSz="457200">
              <a:lnSpc>
                <a:spcPct val="90000"/>
              </a:lnSpc>
            </a:pPr>
            <a:r>
              <a:rPr lang="en-US" altLang="en-US" dirty="0">
                <a:latin typeface="+mn-lt"/>
                <a:ea typeface="ＭＳ Ｐゴシック" pitchFamily="34" charset="-128"/>
              </a:rPr>
              <a:t>		a) American students were more likely to take close-ups, whereas Japanese students included surrounding objects.</a:t>
            </a:r>
          </a:p>
          <a:p>
            <a:pPr defTabSz="457200">
              <a:lnSpc>
                <a:spcPct val="90000"/>
              </a:lnSpc>
            </a:pPr>
            <a:r>
              <a:rPr lang="en-US" altLang="en-US" dirty="0">
                <a:latin typeface="+mn-lt"/>
                <a:ea typeface="ＭＳ Ｐゴシック" pitchFamily="34" charset="-128"/>
              </a:rPr>
              <a:t>	iii) American students were also more likely to group cows and chickens together (because both are animals), whereas Japanese students were more likely to group cows and grass (because that</a:t>
            </a:r>
            <a:r>
              <a:rPr lang="ja-JP" altLang="en-US" dirty="0">
                <a:latin typeface="+mn-lt"/>
                <a:ea typeface="ＭＳ Ｐゴシック" pitchFamily="34" charset="-128"/>
              </a:rPr>
              <a:t>’</a:t>
            </a:r>
            <a:r>
              <a:rPr lang="en-US" altLang="ja-JP" dirty="0">
                <a:latin typeface="+mn-lt"/>
                <a:ea typeface="ＭＳ Ｐゴシック" pitchFamily="34" charset="-128"/>
              </a:rPr>
              <a:t>s what they eat) (Figure 8.7b).</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4) There is also a difference in brain functioning between cultures when viewing and categorizing objects (Figure 8.8).</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when Americans view a picture of an animal against a backdrop of trees and grass, brain regions involved in processing both objects and background become active.</a:t>
            </a:r>
          </a:p>
          <a:p>
            <a:pPr defTabSz="457200">
              <a:lnSpc>
                <a:spcPct val="90000"/>
              </a:lnSpc>
            </a:pPr>
            <a:r>
              <a:rPr lang="en-US" altLang="en-US" dirty="0">
                <a:latin typeface="+mn-lt"/>
                <a:ea typeface="ＭＳ Ｐゴシック" pitchFamily="34" charset="-128"/>
              </a:rPr>
              <a:t>	ii) Whereas only the brain regions involved with background processes become active in East Asians.</a:t>
            </a:r>
            <a:endParaRPr lang="en-US" dirty="0">
              <a:latin typeface="+mn-lt"/>
            </a:endParaRPr>
          </a:p>
          <a:p>
            <a:endParaRPr lang="en-CA" sz="1200" b="1" kern="1200" dirty="0">
              <a:solidFill>
                <a:schemeClr val="tx1"/>
              </a:solidFill>
              <a:effectLst/>
              <a:latin typeface="+mn-lt"/>
              <a:ea typeface="+mn-ea"/>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Part A: Both photos are of the same woman. The first photo is a close-up of the woman. The second photo is taken from a distance and the woman is seated on a chair with her hands on her lap.</a:t>
            </a:r>
          </a:p>
          <a:p>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Part B: One illustration is of a hen and a green grass. The other illustration is of a cow.</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51</a:t>
            </a:fld>
            <a:endParaRPr lang="en-US" dirty="0"/>
          </a:p>
        </p:txBody>
      </p:sp>
    </p:spTree>
    <p:extLst>
      <p:ext uri="{BB962C8B-B14F-4D97-AF65-F5344CB8AC3E}">
        <p14:creationId xmlns:p14="http://schemas.microsoft.com/office/powerpoint/2010/main" val="19807819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How we categorize objects depends greatly on what we have learned about these objects from others in our culture.</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researchers asked individuals from traditional villages to identify a variety of plants and animals that were extremely relevant to their diet, medicine, and safety.</a:t>
            </a:r>
          </a:p>
          <a:p>
            <a:pPr defTabSz="457200">
              <a:lnSpc>
                <a:spcPct val="80000"/>
              </a:lnSpc>
            </a:pPr>
            <a:r>
              <a:rPr lang="en-US" altLang="en-US" sz="1200" dirty="0">
                <a:latin typeface="+mn-lt"/>
                <a:ea typeface="ＭＳ Ｐゴシック" pitchFamily="34" charset="-128"/>
              </a:rPr>
              <a:t>		a) These individuals referred to plants and animals at a more specific level than North American university students would.</a:t>
            </a:r>
          </a:p>
          <a:p>
            <a:pPr defTabSz="457200">
              <a:lnSpc>
                <a:spcPct val="80000"/>
              </a:lnSpc>
            </a:pPr>
            <a:r>
              <a:rPr lang="en-US" altLang="en-US" sz="1200" dirty="0">
                <a:latin typeface="+mn-lt"/>
                <a:ea typeface="ＭＳ Ｐゴシック" pitchFamily="34" charset="-128"/>
              </a:rPr>
              <a:t>	ii) Culture also influences how objects in our world relate to one another.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Cultural differences in how people think and categorize items has led to the idea of linguistic relativity.</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dirty="0">
                <a:latin typeface="+mn-lt"/>
                <a:ea typeface="ＭＳ Ｐゴシック" pitchFamily="34" charset="-128"/>
              </a:rPr>
              <a:t>	</a:t>
            </a:r>
            <a:r>
              <a:rPr lang="en-US" altLang="en-US" sz="1200" b="1" i="1" dirty="0">
                <a:latin typeface="+mn-lt"/>
                <a:ea typeface="ＭＳ Ｐゴシック" pitchFamily="34" charset="-128"/>
              </a:rPr>
              <a:t>Linguistic relativity (</a:t>
            </a:r>
            <a:r>
              <a:rPr lang="en-US" altLang="en-US" sz="1200" i="1" dirty="0">
                <a:latin typeface="+mn-lt"/>
                <a:ea typeface="ＭＳ Ｐゴシック" pitchFamily="34" charset="-128"/>
              </a:rPr>
              <a:t>or the</a:t>
            </a:r>
            <a:r>
              <a:rPr lang="en-US" altLang="en-US" sz="1200" b="1" i="1" dirty="0">
                <a:latin typeface="+mn-lt"/>
                <a:ea typeface="ＭＳ Ｐゴシック" pitchFamily="34" charset="-128"/>
              </a:rPr>
              <a:t> Whorfian hypothesis) (p. 301): </a:t>
            </a:r>
            <a:r>
              <a:rPr lang="en-US" altLang="en-US" sz="1200" i="1" dirty="0">
                <a:latin typeface="+mn-lt"/>
                <a:ea typeface="ＭＳ Ｐゴシック" pitchFamily="34" charset="-128"/>
              </a:rPr>
              <a:t>the theory that the language we use determines how we understand (and categorize) the world.</a:t>
            </a:r>
            <a:endParaRPr lang="en-US" dirty="0">
              <a:latin typeface="+mn-lt"/>
            </a:endParaRPr>
          </a:p>
          <a:p>
            <a:pPr defTabSz="457200">
              <a:lnSpc>
                <a:spcPct val="90000"/>
              </a:lnSpc>
            </a:pP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cows are sometimes referred to as </a:t>
            </a:r>
            <a:r>
              <a:rPr lang="ja-JP" altLang="en-US" dirty="0">
                <a:latin typeface="+mn-lt"/>
                <a:ea typeface="ＭＳ Ｐゴシック" pitchFamily="34" charset="-128"/>
              </a:rPr>
              <a:t>“</a:t>
            </a:r>
            <a:r>
              <a:rPr lang="en-US" altLang="ja-JP" dirty="0">
                <a:latin typeface="+mn-lt"/>
                <a:ea typeface="ＭＳ Ｐゴシック" pitchFamily="34" charset="-128"/>
              </a:rPr>
              <a:t>livestock</a:t>
            </a:r>
            <a:r>
              <a:rPr lang="ja-JP" altLang="en-US" dirty="0">
                <a:latin typeface="+mn-lt"/>
                <a:ea typeface="ＭＳ Ｐゴシック" pitchFamily="34" charset="-128"/>
              </a:rPr>
              <a:t>”</a:t>
            </a:r>
            <a:r>
              <a:rPr lang="en-US" altLang="ja-JP" dirty="0">
                <a:latin typeface="+mn-lt"/>
                <a:ea typeface="ＭＳ Ｐゴシック" pitchFamily="34" charset="-128"/>
              </a:rPr>
              <a:t> or </a:t>
            </a:r>
            <a:r>
              <a:rPr lang="ja-JP" altLang="en-US" dirty="0">
                <a:latin typeface="+mn-lt"/>
                <a:ea typeface="ＭＳ Ｐゴシック" pitchFamily="34" charset="-128"/>
              </a:rPr>
              <a:t>“</a:t>
            </a:r>
            <a:r>
              <a:rPr lang="en-US" altLang="ja-JP" dirty="0">
                <a:latin typeface="+mn-lt"/>
                <a:ea typeface="ＭＳ Ｐゴシック" pitchFamily="34" charset="-128"/>
              </a:rPr>
              <a:t>food animals</a:t>
            </a:r>
            <a:r>
              <a:rPr lang="ja-JP" altLang="en-US" dirty="0">
                <a:latin typeface="+mn-lt"/>
                <a:ea typeface="ＭＳ Ｐゴシック" pitchFamily="34" charset="-128"/>
              </a:rPr>
              <a:t>”</a:t>
            </a:r>
            <a:r>
              <a:rPr lang="en-US" altLang="ja-JP" dirty="0">
                <a:latin typeface="+mn-lt"/>
                <a:ea typeface="ＭＳ Ｐゴシック" pitchFamily="34" charset="-128"/>
              </a:rPr>
              <a:t> in Canada.</a:t>
            </a:r>
          </a:p>
          <a:p>
            <a:pPr defTabSz="457200">
              <a:lnSpc>
                <a:spcPct val="90000"/>
              </a:lnSpc>
            </a:pPr>
            <a:r>
              <a:rPr lang="en-US" altLang="en-US" dirty="0">
                <a:latin typeface="+mn-lt"/>
                <a:ea typeface="ＭＳ Ｐゴシック" pitchFamily="34" charset="-128"/>
              </a:rPr>
              <a:t>	ii) Neither category would apply in India, where cows are viewed as sacred.</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3) How objects relate to each other can also differ greatly by culture.</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Americans tend to focus on an object, whereas Japanese people tend to view objects in relation to their surroundings.</a:t>
            </a:r>
          </a:p>
          <a:p>
            <a:pPr defTabSz="457200">
              <a:lnSpc>
                <a:spcPct val="90000"/>
              </a:lnSpc>
            </a:pPr>
            <a:r>
              <a:rPr lang="en-US" altLang="en-US" dirty="0">
                <a:latin typeface="+mn-lt"/>
                <a:ea typeface="ＭＳ Ｐゴシック" pitchFamily="34" charset="-128"/>
              </a:rPr>
              <a:t>	ii) For example, researchers asked American and Japanese college students to take a picture of someone from any angle, perspective, etc. they wanted (Figure 8.7a).</a:t>
            </a:r>
          </a:p>
          <a:p>
            <a:pPr defTabSz="457200">
              <a:lnSpc>
                <a:spcPct val="90000"/>
              </a:lnSpc>
            </a:pPr>
            <a:r>
              <a:rPr lang="en-US" altLang="en-US" dirty="0">
                <a:latin typeface="+mn-lt"/>
                <a:ea typeface="ＭＳ Ｐゴシック" pitchFamily="34" charset="-128"/>
              </a:rPr>
              <a:t>		a) American students were more likely to take close-ups, whereas Japanese students included surrounding objects.</a:t>
            </a:r>
          </a:p>
          <a:p>
            <a:pPr defTabSz="457200">
              <a:lnSpc>
                <a:spcPct val="90000"/>
              </a:lnSpc>
            </a:pPr>
            <a:r>
              <a:rPr lang="en-US" altLang="en-US" dirty="0">
                <a:latin typeface="+mn-lt"/>
                <a:ea typeface="ＭＳ Ｐゴシック" pitchFamily="34" charset="-128"/>
              </a:rPr>
              <a:t>	iii) American students were also more likely to group cows and chickens together (because both are animals), whereas Japanese students were more likely to group cows and grass (because that</a:t>
            </a:r>
            <a:r>
              <a:rPr lang="ja-JP" altLang="en-US" dirty="0">
                <a:latin typeface="+mn-lt"/>
                <a:ea typeface="ＭＳ Ｐゴシック" pitchFamily="34" charset="-128"/>
              </a:rPr>
              <a:t>’</a:t>
            </a:r>
            <a:r>
              <a:rPr lang="en-US" altLang="ja-JP" dirty="0">
                <a:latin typeface="+mn-lt"/>
                <a:ea typeface="ＭＳ Ｐゴシック" pitchFamily="34" charset="-128"/>
              </a:rPr>
              <a:t>s what they eat) (Figure 8.7b).</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4) There is also a difference in brain functioning between cultures when viewing and categorizing objects (Figure 8.8).</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when Americans view a picture of an animal against a backdrop of trees and grass, brain regions involved in processing both objects and background become active.</a:t>
            </a:r>
          </a:p>
          <a:p>
            <a:pPr defTabSz="457200">
              <a:lnSpc>
                <a:spcPct val="90000"/>
              </a:lnSpc>
            </a:pPr>
            <a:r>
              <a:rPr lang="en-US" altLang="en-US" dirty="0">
                <a:latin typeface="+mn-lt"/>
                <a:ea typeface="ＭＳ Ｐゴシック" pitchFamily="34" charset="-128"/>
              </a:rPr>
              <a:t>	ii) Whereas only the brain regions involved with background processes become active in East Asians.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52</a:t>
            </a:fld>
            <a:endParaRPr lang="en-US" dirty="0"/>
          </a:p>
        </p:txBody>
      </p:sp>
    </p:spTree>
    <p:extLst>
      <p:ext uri="{BB962C8B-B14F-4D97-AF65-F5344CB8AC3E}">
        <p14:creationId xmlns:p14="http://schemas.microsoft.com/office/powerpoint/2010/main" val="19472292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mn-lt"/>
                <a:ea typeface="ＭＳ Ｐゴシック" pitchFamily="34" charset="-128"/>
              </a:rPr>
              <a:t>1) Early in the 19</a:t>
            </a:r>
            <a:r>
              <a:rPr lang="en-US" altLang="en-US" baseline="30000" dirty="0">
                <a:latin typeface="+mn-lt"/>
                <a:ea typeface="ＭＳ Ｐゴシック" pitchFamily="34" charset="-128"/>
              </a:rPr>
              <a:t>th</a:t>
            </a:r>
            <a:r>
              <a:rPr lang="en-US" altLang="en-US" dirty="0">
                <a:latin typeface="+mn-lt"/>
                <a:ea typeface="ＭＳ Ｐゴシック" pitchFamily="34" charset="-128"/>
              </a:rPr>
              <a:t> century, anthropologist Franz Boas observed that the Inuit had many different words for snow.</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a:t>
            </a:r>
            <a:r>
              <a:rPr lang="en-US" altLang="en-US" i="1" dirty="0" err="1">
                <a:latin typeface="+mn-lt"/>
                <a:ea typeface="ＭＳ Ｐゴシック" pitchFamily="34" charset="-128"/>
              </a:rPr>
              <a:t>aput</a:t>
            </a:r>
            <a:r>
              <a:rPr lang="en-US" altLang="en-US" dirty="0">
                <a:latin typeface="+mn-lt"/>
                <a:ea typeface="ＭＳ Ｐゴシック" pitchFamily="34" charset="-128"/>
              </a:rPr>
              <a:t> means snow that is on the ground and </a:t>
            </a:r>
            <a:r>
              <a:rPr lang="en-US" altLang="en-US" i="1" dirty="0" err="1">
                <a:latin typeface="+mn-lt"/>
                <a:ea typeface="ＭＳ Ｐゴシック" pitchFamily="34" charset="-128"/>
              </a:rPr>
              <a:t>gana</a:t>
            </a:r>
            <a:r>
              <a:rPr lang="en-US" altLang="en-US" dirty="0">
                <a:latin typeface="+mn-lt"/>
                <a:ea typeface="ＭＳ Ｐゴシック" pitchFamily="34" charset="-128"/>
              </a:rPr>
              <a:t> means falling snow.</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This story was repeated and often exaggerated upon with claims that Inuit people had dozens of words for different types of snow.</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It was thought that the Inuit perceive snow differently in comparison to those who are not near snow year-round.</a:t>
            </a:r>
          </a:p>
          <a:p>
            <a:pPr defTabSz="457200"/>
            <a:r>
              <a:rPr lang="en-US" altLang="en-US" dirty="0">
                <a:latin typeface="+mn-lt"/>
                <a:ea typeface="ＭＳ Ｐゴシック" pitchFamily="34" charset="-128"/>
              </a:rPr>
              <a:t>	ii) Scholars used this example to argue that language determines how people categorize the world.</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3) However, the reality is that the Inuit categorize snow the same way a person from the rest of Canada does.</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people in Winnipeg can tell the difference between snow on the ground and falling snow, as well as sticky snow, drifting snow, yellow snow, and so on.</a:t>
            </a:r>
          </a:p>
          <a:p>
            <a:pPr defTabSz="457200"/>
            <a:r>
              <a:rPr lang="en-US" altLang="en-US" dirty="0">
                <a:latin typeface="+mn-lt"/>
                <a:ea typeface="ＭＳ Ｐゴシック" pitchFamily="34" charset="-128"/>
              </a:rPr>
              <a:t>		a) In this case, the linguistic relativity hypothesis is incorrect.</a:t>
            </a:r>
          </a:p>
          <a:p>
            <a:pPr defTabSz="457200"/>
            <a:r>
              <a:rPr lang="en-US" altLang="en-US" dirty="0">
                <a:latin typeface="+mn-lt"/>
                <a:ea typeface="ＭＳ Ｐゴシック" pitchFamily="34" charset="-128"/>
              </a:rPr>
              <a:t>		b) The difference in vocabulary for snow does not lead to differences in perception.</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53</a:t>
            </a:fld>
            <a:endParaRPr lang="en-US" dirty="0"/>
          </a:p>
        </p:txBody>
      </p:sp>
    </p:spTree>
    <p:extLst>
      <p:ext uri="{BB962C8B-B14F-4D97-AF65-F5344CB8AC3E}">
        <p14:creationId xmlns:p14="http://schemas.microsoft.com/office/powerpoint/2010/main" val="3343333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b="1" dirty="0">
                <a:latin typeface="+mn-lt"/>
                <a:ea typeface="ＭＳ Ｐゴシック" pitchFamily="34" charset="-128"/>
              </a:rPr>
              <a:t>Know</a:t>
            </a:r>
            <a:r>
              <a:rPr lang="en-US" altLang="en-US" sz="1200" dirty="0">
                <a:latin typeface="+mn-lt"/>
                <a:ea typeface="ＭＳ Ｐゴシック" pitchFamily="34" charset="-128"/>
              </a:rPr>
              <a:t> the key terminology of problem solving and decision making.</a:t>
            </a:r>
          </a:p>
          <a:p>
            <a:pPr lvl="1"/>
            <a:r>
              <a:rPr lang="en-US" altLang="en-US" sz="1200" dirty="0">
                <a:latin typeface="+mn-lt"/>
                <a:ea typeface="ＭＳ Ｐゴシック" pitchFamily="34" charset="-128"/>
              </a:rPr>
              <a:t>See bold, italicized terms below.</a:t>
            </a:r>
          </a:p>
          <a:p>
            <a:r>
              <a:rPr lang="en-US" altLang="en-US" sz="1200" dirty="0">
                <a:latin typeface="+mn-lt"/>
                <a:ea typeface="ＭＳ Ｐゴシック" pitchFamily="34" charset="-128"/>
              </a:rPr>
              <a:t> </a:t>
            </a:r>
          </a:p>
          <a:p>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the characteristics that problems have in common.</a:t>
            </a:r>
          </a:p>
          <a:p>
            <a:pPr lvl="1"/>
            <a:r>
              <a:rPr lang="en-US" altLang="en-US" sz="1200" dirty="0">
                <a:latin typeface="+mn-lt"/>
                <a:ea typeface="ＭＳ Ｐゴシック" pitchFamily="34" charset="-128"/>
              </a:rPr>
              <a:t>All problems have initial states and goal states. We use operators to achieve goal states. Also, many problems include </a:t>
            </a:r>
            <a:r>
              <a:rPr lang="en-US" altLang="en-US" sz="1200" dirty="0" err="1">
                <a:latin typeface="+mn-lt"/>
                <a:ea typeface="ＭＳ Ｐゴシック" pitchFamily="34" charset="-128"/>
              </a:rPr>
              <a:t>subgoals</a:t>
            </a:r>
            <a:r>
              <a:rPr lang="en-US" altLang="en-US" sz="1200" dirty="0">
                <a:latin typeface="+mn-lt"/>
                <a:ea typeface="ＭＳ Ｐゴシック" pitchFamily="34" charset="-128"/>
              </a:rPr>
              <a:t>. Problems can range from well-defined to ill-defined.</a:t>
            </a:r>
          </a:p>
          <a:p>
            <a:r>
              <a:rPr lang="en-US" altLang="en-US" sz="1200" dirty="0">
                <a:latin typeface="+mn-lt"/>
                <a:ea typeface="ＭＳ Ｐゴシック" pitchFamily="34" charset="-128"/>
              </a:rPr>
              <a:t> </a:t>
            </a:r>
          </a:p>
          <a:p>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how obstacles to problem solving are often self-imposed.</a:t>
            </a:r>
          </a:p>
          <a:p>
            <a:pPr lvl="1"/>
            <a:r>
              <a:rPr lang="en-US" altLang="en-US" sz="1200" dirty="0">
                <a:latin typeface="+mn-lt"/>
                <a:ea typeface="ＭＳ Ｐゴシック" pitchFamily="34" charset="-128"/>
              </a:rPr>
              <a:t>Many obstacles arise from the individual</a:t>
            </a:r>
            <a:r>
              <a:rPr lang="ja-JP" altLang="en-US" sz="1200" dirty="0">
                <a:latin typeface="+mn-lt"/>
                <a:ea typeface="ＭＳ Ｐゴシック" pitchFamily="34" charset="-128"/>
              </a:rPr>
              <a:t>’</a:t>
            </a:r>
            <a:r>
              <a:rPr lang="en-US" altLang="ja-JP" sz="1200" dirty="0">
                <a:latin typeface="+mn-lt"/>
                <a:ea typeface="ＭＳ Ｐゴシック" pitchFamily="34" charset="-128"/>
              </a:rPr>
              <a:t>s mental set, which occurs when a person focuses on only one known solution and does not consider alternatives. Similarly, functional fixedness can arise when an individual does not consider alternative uses for familiar objects.</a:t>
            </a:r>
          </a:p>
          <a:p>
            <a:r>
              <a:rPr lang="en-US" altLang="en-US" sz="1200" dirty="0">
                <a:latin typeface="+mn-lt"/>
                <a:ea typeface="ＭＳ Ｐゴシック" pitchFamily="34" charset="-128"/>
              </a:rPr>
              <a:t> </a:t>
            </a:r>
          </a:p>
          <a:p>
            <a:r>
              <a:rPr lang="en-US" altLang="en-US" sz="1200" b="1" dirty="0">
                <a:latin typeface="+mn-lt"/>
                <a:ea typeface="ＭＳ Ｐゴシック" pitchFamily="34" charset="-128"/>
              </a:rPr>
              <a:t>Apply</a:t>
            </a:r>
            <a:r>
              <a:rPr lang="en-US" altLang="en-US" sz="1200" dirty="0">
                <a:latin typeface="+mn-lt"/>
                <a:ea typeface="ＭＳ Ｐゴシック" pitchFamily="34" charset="-128"/>
              </a:rPr>
              <a:t> your knowledge to determine if you tend to be a maximizer or a </a:t>
            </a:r>
            <a:r>
              <a:rPr lang="en-US" altLang="en-US" sz="1200" dirty="0" err="1">
                <a:latin typeface="+mn-lt"/>
                <a:ea typeface="ＭＳ Ｐゴシック" pitchFamily="34" charset="-128"/>
              </a:rPr>
              <a:t>satisficer</a:t>
            </a:r>
            <a:r>
              <a:rPr lang="en-US" altLang="en-US" sz="1200" dirty="0">
                <a:latin typeface="+mn-lt"/>
                <a:ea typeface="ＭＳ Ｐゴシック" pitchFamily="34" charset="-128"/>
              </a:rPr>
              <a:t>.</a:t>
            </a:r>
          </a:p>
          <a:p>
            <a:pPr lvl="1"/>
            <a:r>
              <a:rPr lang="en-US" altLang="en-US" sz="1200" dirty="0">
                <a:latin typeface="+mn-lt"/>
                <a:ea typeface="ＭＳ Ｐゴシック" pitchFamily="34" charset="-128"/>
              </a:rPr>
              <a:t>Students should be able to rate their (dis)agreement with a number of statements, average their score, and reflect on their score as to whether they are more of a maximizer or </a:t>
            </a:r>
            <a:r>
              <a:rPr lang="en-US" altLang="en-US" sz="1200" dirty="0" err="1">
                <a:latin typeface="+mn-lt"/>
                <a:ea typeface="ＭＳ Ｐゴシック" pitchFamily="34" charset="-128"/>
              </a:rPr>
              <a:t>satisficer</a:t>
            </a:r>
            <a:r>
              <a:rPr lang="en-US" altLang="en-US" sz="1200" dirty="0">
                <a:latin typeface="+mn-lt"/>
                <a:ea typeface="ＭＳ Ｐゴシック" pitchFamily="34" charset="-128"/>
              </a:rPr>
              <a:t>.</a:t>
            </a:r>
          </a:p>
          <a:p>
            <a:r>
              <a:rPr lang="en-US" altLang="en-US" sz="1200" dirty="0">
                <a:latin typeface="+mn-lt"/>
                <a:ea typeface="ＭＳ Ｐゴシック" pitchFamily="34" charset="-128"/>
              </a:rPr>
              <a:t> </a:t>
            </a:r>
          </a:p>
          <a:p>
            <a:r>
              <a:rPr lang="en-US" altLang="en-US" sz="1200" b="1" dirty="0">
                <a:latin typeface="+mn-lt"/>
                <a:ea typeface="ＭＳ Ｐゴシック" pitchFamily="34" charset="-128"/>
              </a:rPr>
              <a:t>Analyze</a:t>
            </a:r>
            <a:r>
              <a:rPr lang="en-US" altLang="en-US" sz="1200" dirty="0">
                <a:latin typeface="+mn-lt"/>
                <a:ea typeface="ＭＳ Ｐゴシック" pitchFamily="34" charset="-128"/>
              </a:rPr>
              <a:t> whether human thought is primarily logical or intuitive.</a:t>
            </a:r>
          </a:p>
          <a:p>
            <a:pPr lvl="1"/>
            <a:r>
              <a:rPr lang="en-US" altLang="en-US" sz="1200" dirty="0">
                <a:latin typeface="+mn-lt"/>
                <a:ea typeface="ＭＳ Ｐゴシック" pitchFamily="34" charset="-128"/>
              </a:rPr>
              <a:t>This Module provides ample evidence that humans are not always logical. Heuristics are helpful decision-making and problem-solving tools, but they do not follow logical principles. Even so, the abundance of heuristics does not mean that humans are never logical; instead, they simply point to the limits of our rationality.</a:t>
            </a:r>
            <a:endParaRPr lang="en-US" sz="1200"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54</a:t>
            </a:fld>
            <a:endParaRPr lang="en-US" dirty="0"/>
          </a:p>
        </p:txBody>
      </p:sp>
    </p:spTree>
    <p:extLst>
      <p:ext uri="{BB962C8B-B14F-4D97-AF65-F5344CB8AC3E}">
        <p14:creationId xmlns:p14="http://schemas.microsoft.com/office/powerpoint/2010/main" val="7754716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Despite how different problems may seem, they all share some key components.</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i="1" dirty="0">
                <a:latin typeface="+mn-lt"/>
                <a:ea typeface="ＭＳ Ｐゴシック" pitchFamily="34" charset="-128"/>
              </a:rPr>
              <a:t>	Problem solving (p. 304)</a:t>
            </a:r>
            <a:r>
              <a:rPr lang="en-US" altLang="en-US" sz="1200" i="1" dirty="0">
                <a:latin typeface="+mn-lt"/>
                <a:ea typeface="ＭＳ Ｐゴシック" pitchFamily="34" charset="-128"/>
              </a:rPr>
              <a:t> means accomplishing a goal when the solution or the path to the solution is not clear.</a:t>
            </a: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2) There appear to be two basic strategies we use to solve problems.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One is more objective, logical, and slower.</a:t>
            </a:r>
          </a:p>
          <a:p>
            <a:pPr defTabSz="457200">
              <a:lnSpc>
                <a:spcPct val="80000"/>
              </a:lnSpc>
            </a:pPr>
            <a:r>
              <a:rPr lang="en-US" altLang="en-US" sz="1200" dirty="0">
                <a:latin typeface="+mn-lt"/>
                <a:ea typeface="ＭＳ Ｐゴシック" pitchFamily="34" charset="-128"/>
              </a:rPr>
              <a:t>		a) For example, listing and pros and cons of dating someone.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i="1" dirty="0">
                <a:latin typeface="+mn-lt"/>
                <a:ea typeface="ＭＳ Ｐゴシック" pitchFamily="34" charset="-128"/>
              </a:rPr>
              <a:t>	</a:t>
            </a:r>
            <a:r>
              <a:rPr lang="en-US" altLang="en-US" sz="1200" b="1" i="1" dirty="0">
                <a:latin typeface="+mn-lt"/>
                <a:ea typeface="ＭＳ Ｐゴシック" pitchFamily="34" charset="-128"/>
              </a:rPr>
              <a:t>Algorithms (p. 304)</a:t>
            </a:r>
            <a:r>
              <a:rPr lang="en-US" altLang="en-US" sz="1200" i="1" dirty="0">
                <a:latin typeface="+mn-lt"/>
                <a:ea typeface="ＭＳ Ｐゴシック" pitchFamily="34" charset="-128"/>
              </a:rPr>
              <a:t> are problem-solving strategies based on a series of rules.</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ii) The other is more subjective, intuitive, and quicker.</a:t>
            </a:r>
          </a:p>
          <a:p>
            <a:pPr defTabSz="457200">
              <a:lnSpc>
                <a:spcPct val="80000"/>
              </a:lnSpc>
            </a:pPr>
            <a:r>
              <a:rPr lang="en-US" altLang="en-US" sz="1200" dirty="0">
                <a:latin typeface="+mn-lt"/>
                <a:ea typeface="ＭＳ Ｐゴシック" pitchFamily="34" charset="-128"/>
              </a:rPr>
              <a:t>		a) For example, envisioning what it would be like to date the person.</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Heuristics (p. 304)</a:t>
            </a:r>
            <a:r>
              <a:rPr lang="en-US" altLang="en-US" sz="1200" i="1" dirty="0">
                <a:latin typeface="+mn-lt"/>
                <a:ea typeface="ＭＳ Ｐゴシック" pitchFamily="34" charset="-128"/>
              </a:rPr>
              <a:t> problem solving-strategies that stem from prior experiences and provide an educated guess as to what is the most likely solution.</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For example, think about how you might play the children</a:t>
            </a:r>
            <a:r>
              <a:rPr lang="ja-JP" altLang="en-US" sz="1200" dirty="0">
                <a:latin typeface="+mn-lt"/>
                <a:ea typeface="ＭＳ Ｐゴシック" pitchFamily="34" charset="-128"/>
              </a:rPr>
              <a:t>’</a:t>
            </a:r>
            <a:r>
              <a:rPr lang="en-US" altLang="ja-JP" sz="1200" dirty="0">
                <a:latin typeface="+mn-lt"/>
                <a:ea typeface="ＭＳ Ｐゴシック" pitchFamily="34" charset="-128"/>
              </a:rPr>
              <a:t>s word-game known as hangman (Figure 8.9).</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goal state is to spell the word.</a:t>
            </a:r>
          </a:p>
          <a:p>
            <a:pPr defTabSz="457200">
              <a:lnSpc>
                <a:spcPct val="80000"/>
              </a:lnSpc>
            </a:pPr>
            <a:r>
              <a:rPr lang="en-US" altLang="en-US" sz="1200" dirty="0">
                <a:latin typeface="+mn-lt"/>
                <a:ea typeface="ＭＳ Ｐゴシック" pitchFamily="34" charset="-128"/>
              </a:rPr>
              <a:t>	ii) In the initial state, you have none of the letters or other clues to guide you.</a:t>
            </a:r>
          </a:p>
          <a:p>
            <a:pPr defTabSz="457200">
              <a:lnSpc>
                <a:spcPct val="80000"/>
              </a:lnSpc>
            </a:pPr>
            <a:r>
              <a:rPr lang="en-US" altLang="en-US" sz="1200" dirty="0">
                <a:latin typeface="+mn-lt"/>
                <a:ea typeface="ＭＳ Ｐゴシック" pitchFamily="34" charset="-128"/>
              </a:rPr>
              <a:t>	iii) Your obstacles are to overcome blanks without guessing the wrong letters.</a:t>
            </a:r>
          </a:p>
          <a:p>
            <a:pPr defTabSz="457200">
              <a:lnSpc>
                <a:spcPct val="80000"/>
              </a:lnSpc>
            </a:pPr>
            <a:r>
              <a:rPr lang="en-US" altLang="en-US" sz="1200" dirty="0">
                <a:latin typeface="+mn-lt"/>
                <a:ea typeface="ＭＳ Ｐゴシック" pitchFamily="34" charset="-128"/>
              </a:rPr>
              <a:t>	iv) Using an algorithm, you could pick A, B, C, D, etc.</a:t>
            </a:r>
          </a:p>
          <a:p>
            <a:pPr defTabSz="457200">
              <a:lnSpc>
                <a:spcPct val="80000"/>
              </a:lnSpc>
            </a:pPr>
            <a:r>
              <a:rPr lang="en-US" altLang="en-US" sz="1200" dirty="0">
                <a:latin typeface="+mn-lt"/>
                <a:ea typeface="ＭＳ Ｐゴシック" pitchFamily="34" charset="-128"/>
              </a:rPr>
              <a:t>		a) But you would probably lose.</a:t>
            </a:r>
          </a:p>
          <a:p>
            <a:pPr defTabSz="457200">
              <a:lnSpc>
                <a:spcPct val="80000"/>
              </a:lnSpc>
            </a:pPr>
            <a:r>
              <a:rPr lang="en-US" altLang="en-US" sz="1200" dirty="0">
                <a:latin typeface="+mn-lt"/>
                <a:ea typeface="ＭＳ Ｐゴシック" pitchFamily="34" charset="-128"/>
              </a:rPr>
              <a:t>	v) Using another algorithm, you could determine which letters are most commonly used and guess those.</a:t>
            </a:r>
          </a:p>
          <a:p>
            <a:pPr defTabSz="457200">
              <a:lnSpc>
                <a:spcPct val="80000"/>
              </a:lnSpc>
            </a:pPr>
            <a:r>
              <a:rPr lang="en-US" altLang="en-US" sz="1200" dirty="0">
                <a:latin typeface="+mn-lt"/>
                <a:ea typeface="ＭＳ Ｐゴシック" pitchFamily="34" charset="-128"/>
              </a:rPr>
              <a:t>		a) According to the </a:t>
            </a:r>
            <a:r>
              <a:rPr lang="en-US" altLang="en-US" sz="1200" i="1" dirty="0">
                <a:latin typeface="+mn-lt"/>
                <a:ea typeface="ＭＳ Ｐゴシック" pitchFamily="34" charset="-128"/>
              </a:rPr>
              <a:t>Oxford English Dictionary</a:t>
            </a:r>
            <a:r>
              <a:rPr lang="en-US" altLang="en-US" sz="1200" dirty="0">
                <a:latin typeface="+mn-lt"/>
                <a:ea typeface="ＭＳ Ｐゴシック" pitchFamily="34" charset="-128"/>
              </a:rPr>
              <a:t>, the most common letter is E followed by A, R, and I.</a:t>
            </a:r>
          </a:p>
          <a:p>
            <a:pPr defTabSz="457200">
              <a:lnSpc>
                <a:spcPct val="80000"/>
              </a:lnSpc>
            </a:pPr>
            <a:r>
              <a:rPr lang="en-US" altLang="en-US" sz="1200" dirty="0">
                <a:latin typeface="+mn-lt"/>
                <a:ea typeface="ＭＳ Ｐゴシック" pitchFamily="34" charset="-128"/>
              </a:rPr>
              <a:t>	vi) Using a heuristic, you might discover the last letter is G and guess the next-to-last letter is N because you know many words ending in –</a:t>
            </a:r>
            <a:r>
              <a:rPr lang="en-US" altLang="en-US" sz="1200" i="1" dirty="0" err="1">
                <a:latin typeface="+mn-lt"/>
                <a:ea typeface="ＭＳ Ｐゴシック" pitchFamily="34" charset="-128"/>
              </a:rPr>
              <a:t>ing</a:t>
            </a:r>
            <a:r>
              <a:rPr lang="en-US" altLang="en-US" sz="1200" dirty="0">
                <a:latin typeface="+mn-lt"/>
                <a:ea typeface="ＭＳ Ｐゴシック" pitchFamily="34" charset="-128"/>
              </a:rPr>
              <a:t>.</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Most problems can be solved with either algorithms or heuristics, or a combination of both.</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55</a:t>
            </a:fld>
            <a:endParaRPr lang="en-US" dirty="0"/>
          </a:p>
        </p:txBody>
      </p:sp>
    </p:spTree>
    <p:extLst>
      <p:ext uri="{BB962C8B-B14F-4D97-AF65-F5344CB8AC3E}">
        <p14:creationId xmlns:p14="http://schemas.microsoft.com/office/powerpoint/2010/main" val="407010110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Despite how different problems may seem, they all share some key components.</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b="1" i="1" dirty="0">
                <a:latin typeface="+mn-lt"/>
                <a:ea typeface="ＭＳ Ｐゴシック" pitchFamily="34" charset="-128"/>
              </a:rPr>
              <a:t>	Problem solving (p. 304)</a:t>
            </a:r>
            <a:r>
              <a:rPr lang="en-US" altLang="en-US" sz="1200" i="1" dirty="0">
                <a:latin typeface="+mn-lt"/>
                <a:ea typeface="ＭＳ Ｐゴシック" pitchFamily="34" charset="-128"/>
              </a:rPr>
              <a:t> means accomplishing a goal when the solution or the path to the solution is not clear.</a:t>
            </a: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2) There appear to be two basic strategies we use to solve problems.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One is more objective, logical, and slower.</a:t>
            </a:r>
          </a:p>
          <a:p>
            <a:pPr defTabSz="457200">
              <a:lnSpc>
                <a:spcPct val="80000"/>
              </a:lnSpc>
            </a:pPr>
            <a:r>
              <a:rPr lang="en-US" altLang="en-US" sz="1200" dirty="0">
                <a:latin typeface="+mn-lt"/>
                <a:ea typeface="ＭＳ Ｐゴシック" pitchFamily="34" charset="-128"/>
              </a:rPr>
              <a:t>		a) For example, listing and pros and cons of dating someone.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i="1" dirty="0">
                <a:latin typeface="+mn-lt"/>
                <a:ea typeface="ＭＳ Ｐゴシック" pitchFamily="34" charset="-128"/>
              </a:rPr>
              <a:t>	</a:t>
            </a:r>
            <a:r>
              <a:rPr lang="en-US" altLang="en-US" sz="1200" b="1" i="1" dirty="0">
                <a:latin typeface="+mn-lt"/>
                <a:ea typeface="ＭＳ Ｐゴシック" pitchFamily="34" charset="-128"/>
              </a:rPr>
              <a:t>Algorithms (p. 304)</a:t>
            </a:r>
            <a:r>
              <a:rPr lang="en-US" altLang="en-US" sz="1200" i="1" dirty="0">
                <a:latin typeface="+mn-lt"/>
                <a:ea typeface="ＭＳ Ｐゴシック" pitchFamily="34" charset="-128"/>
              </a:rPr>
              <a:t> are problem-solving strategies based on a series of rules.</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ii) The other is more subjective, intuitive, and quicker.</a:t>
            </a:r>
          </a:p>
          <a:p>
            <a:pPr defTabSz="457200">
              <a:lnSpc>
                <a:spcPct val="80000"/>
              </a:lnSpc>
            </a:pPr>
            <a:r>
              <a:rPr lang="en-US" altLang="en-US" sz="1200" dirty="0">
                <a:latin typeface="+mn-lt"/>
                <a:ea typeface="ＭＳ Ｐゴシック" pitchFamily="34" charset="-128"/>
              </a:rPr>
              <a:t>		a) For example, envisioning what it would be like to date the person.</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Heuristics (p. 304)</a:t>
            </a:r>
            <a:r>
              <a:rPr lang="en-US" altLang="en-US" sz="1200" i="1" dirty="0">
                <a:latin typeface="+mn-lt"/>
                <a:ea typeface="ＭＳ Ｐゴシック" pitchFamily="34" charset="-128"/>
              </a:rPr>
              <a:t> problem solving-strategies that stem from prior experiences and provide an educated guess as to what is the most likely solution.</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For example, think about how you might play the children</a:t>
            </a:r>
            <a:r>
              <a:rPr lang="ja-JP" altLang="en-US" sz="1200" dirty="0">
                <a:latin typeface="+mn-lt"/>
                <a:ea typeface="ＭＳ Ｐゴシック" pitchFamily="34" charset="-128"/>
              </a:rPr>
              <a:t>’</a:t>
            </a:r>
            <a:r>
              <a:rPr lang="en-US" altLang="ja-JP" sz="1200" dirty="0">
                <a:latin typeface="+mn-lt"/>
                <a:ea typeface="ＭＳ Ｐゴシック" pitchFamily="34" charset="-128"/>
              </a:rPr>
              <a:t>s word-game known as hangman (Figure 8.9).</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goal state is to spell the word.</a:t>
            </a:r>
          </a:p>
          <a:p>
            <a:pPr defTabSz="457200">
              <a:lnSpc>
                <a:spcPct val="80000"/>
              </a:lnSpc>
            </a:pPr>
            <a:r>
              <a:rPr lang="en-US" altLang="en-US" sz="1200" dirty="0">
                <a:latin typeface="+mn-lt"/>
                <a:ea typeface="ＭＳ Ｐゴシック" pitchFamily="34" charset="-128"/>
              </a:rPr>
              <a:t>	ii) In the initial state, you have none of the letters or other clues to guide you.</a:t>
            </a:r>
          </a:p>
          <a:p>
            <a:pPr defTabSz="457200">
              <a:lnSpc>
                <a:spcPct val="80000"/>
              </a:lnSpc>
            </a:pPr>
            <a:r>
              <a:rPr lang="en-US" altLang="en-US" sz="1200" dirty="0">
                <a:latin typeface="+mn-lt"/>
                <a:ea typeface="ＭＳ Ｐゴシック" pitchFamily="34" charset="-128"/>
              </a:rPr>
              <a:t>	iii) Your obstacles are to overcome blanks without guessing the wrong letters.</a:t>
            </a:r>
          </a:p>
          <a:p>
            <a:pPr defTabSz="457200">
              <a:lnSpc>
                <a:spcPct val="80000"/>
              </a:lnSpc>
            </a:pPr>
            <a:r>
              <a:rPr lang="en-US" altLang="en-US" sz="1200" dirty="0">
                <a:latin typeface="+mn-lt"/>
                <a:ea typeface="ＭＳ Ｐゴシック" pitchFamily="34" charset="-128"/>
              </a:rPr>
              <a:t>	iv) Using an algorithm, you could pick A, B, C, D, etc.</a:t>
            </a:r>
          </a:p>
          <a:p>
            <a:pPr defTabSz="457200">
              <a:lnSpc>
                <a:spcPct val="80000"/>
              </a:lnSpc>
            </a:pPr>
            <a:r>
              <a:rPr lang="en-US" altLang="en-US" sz="1200" dirty="0">
                <a:latin typeface="+mn-lt"/>
                <a:ea typeface="ＭＳ Ｐゴシック" pitchFamily="34" charset="-128"/>
              </a:rPr>
              <a:t>		a) But you would probably lose.</a:t>
            </a:r>
          </a:p>
          <a:p>
            <a:pPr defTabSz="457200">
              <a:lnSpc>
                <a:spcPct val="80000"/>
              </a:lnSpc>
            </a:pPr>
            <a:r>
              <a:rPr lang="en-US" altLang="en-US" sz="1200" dirty="0">
                <a:latin typeface="+mn-lt"/>
                <a:ea typeface="ＭＳ Ｐゴシック" pitchFamily="34" charset="-128"/>
              </a:rPr>
              <a:t>	v) Using another algorithm, you could determine which letters are most commonly used and guess those.</a:t>
            </a:r>
          </a:p>
          <a:p>
            <a:pPr defTabSz="457200">
              <a:lnSpc>
                <a:spcPct val="80000"/>
              </a:lnSpc>
            </a:pPr>
            <a:r>
              <a:rPr lang="en-US" altLang="en-US" sz="1200" dirty="0">
                <a:latin typeface="+mn-lt"/>
                <a:ea typeface="ＭＳ Ｐゴシック" pitchFamily="34" charset="-128"/>
              </a:rPr>
              <a:t>		a) According to the </a:t>
            </a:r>
            <a:r>
              <a:rPr lang="en-US" altLang="en-US" sz="1200" i="1" dirty="0">
                <a:latin typeface="+mn-lt"/>
                <a:ea typeface="ＭＳ Ｐゴシック" pitchFamily="34" charset="-128"/>
              </a:rPr>
              <a:t>Oxford English Dictionary</a:t>
            </a:r>
            <a:r>
              <a:rPr lang="en-US" altLang="en-US" sz="1200" dirty="0">
                <a:latin typeface="+mn-lt"/>
                <a:ea typeface="ＭＳ Ｐゴシック" pitchFamily="34" charset="-128"/>
              </a:rPr>
              <a:t>, the most common letter is E followed by A, R, and I.</a:t>
            </a:r>
          </a:p>
          <a:p>
            <a:pPr defTabSz="457200">
              <a:lnSpc>
                <a:spcPct val="80000"/>
              </a:lnSpc>
            </a:pPr>
            <a:r>
              <a:rPr lang="en-US" altLang="en-US" sz="1200" dirty="0">
                <a:latin typeface="+mn-lt"/>
                <a:ea typeface="ＭＳ Ｐゴシック" pitchFamily="34" charset="-128"/>
              </a:rPr>
              <a:t>	vi) Using a heuristic, you might discover the last letter is G and guess the next-to-last letter is N because you know many words ending in –</a:t>
            </a:r>
            <a:r>
              <a:rPr lang="en-US" altLang="en-US" sz="1200" i="1" dirty="0" err="1">
                <a:latin typeface="+mn-lt"/>
                <a:ea typeface="ＭＳ Ｐゴシック" pitchFamily="34" charset="-128"/>
              </a:rPr>
              <a:t>ing</a:t>
            </a:r>
            <a:r>
              <a:rPr lang="en-US" altLang="en-US" sz="1200" dirty="0">
                <a:latin typeface="+mn-lt"/>
                <a:ea typeface="ＭＳ Ｐゴシック" pitchFamily="34" charset="-128"/>
              </a:rPr>
              <a:t>.</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Most problems can be solved with either algorithms or heuristics, or a combination of both.</a:t>
            </a:r>
          </a:p>
        </p:txBody>
      </p:sp>
      <p:sp>
        <p:nvSpPr>
          <p:cNvPr id="4" name="Slide Number Placeholder 3"/>
          <p:cNvSpPr>
            <a:spLocks noGrp="1"/>
          </p:cNvSpPr>
          <p:nvPr>
            <p:ph type="sldNum" sz="quarter" idx="10"/>
          </p:nvPr>
        </p:nvSpPr>
        <p:spPr/>
        <p:txBody>
          <a:bodyPr/>
          <a:lstStyle/>
          <a:p>
            <a:fld id="{A73D6722-9B4D-4E29-B226-C325925A8118}" type="slidenum">
              <a:rPr lang="en-US" smtClean="0"/>
              <a:t>56</a:t>
            </a:fld>
            <a:endParaRPr lang="en-US" dirty="0"/>
          </a:p>
        </p:txBody>
      </p:sp>
    </p:spTree>
    <p:extLst>
      <p:ext uri="{BB962C8B-B14F-4D97-AF65-F5344CB8AC3E}">
        <p14:creationId xmlns:p14="http://schemas.microsoft.com/office/powerpoint/2010/main" val="373574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Some of the simplest (and maybe most frustrating) forms of cognitive obstacles are self-imposed.</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Sometimes we have trouble </a:t>
            </a:r>
            <a:r>
              <a:rPr lang="ja-JP" altLang="en-US" sz="1200" dirty="0">
                <a:latin typeface="+mn-lt"/>
                <a:ea typeface="ＭＳ Ｐゴシック" pitchFamily="34" charset="-128"/>
              </a:rPr>
              <a:t>“</a:t>
            </a:r>
            <a:r>
              <a:rPr lang="en-US" altLang="ja-JP" sz="1200" dirty="0">
                <a:latin typeface="+mn-lt"/>
                <a:ea typeface="ＭＳ Ｐゴシック" pitchFamily="34" charset="-128"/>
              </a:rPr>
              <a:t>thinking outside of the box.</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A great example of this is the nine-dot problem (Figure 8.10).</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goal is to connect all nine dots using only four straight lines and without lifting your pen off the paper.</a:t>
            </a:r>
          </a:p>
          <a:p>
            <a:pPr defTabSz="457200">
              <a:lnSpc>
                <a:spcPct val="80000"/>
              </a:lnSpc>
            </a:pPr>
            <a:r>
              <a:rPr lang="en-US" altLang="en-US" sz="1200" dirty="0">
                <a:latin typeface="+mn-lt"/>
                <a:ea typeface="ＭＳ Ｐゴシック" pitchFamily="34" charset="-128"/>
              </a:rPr>
              <a:t>	ii) Most people impose limitations on where the lines can go, even though those limits are not part of the rules.</a:t>
            </a:r>
          </a:p>
          <a:p>
            <a:pPr defTabSz="457200">
              <a:lnSpc>
                <a:spcPct val="80000"/>
              </a:lnSpc>
            </a:pPr>
            <a:r>
              <a:rPr lang="en-US" altLang="en-US" sz="1200" dirty="0">
                <a:latin typeface="+mn-lt"/>
                <a:ea typeface="ＭＳ Ｐゴシック" pitchFamily="34" charset="-128"/>
              </a:rPr>
              <a:t>		a) People assume the dots mark the boundaries that they must stay in, but solving the problem requires to go outside the boundaries (Figure 8.11).</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Routine solutions can be helpful, but they can also impose cognitive barriers.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Mental set (p. 305)</a:t>
            </a:r>
            <a:r>
              <a:rPr lang="en-US" altLang="en-US" sz="1200" i="1" dirty="0">
                <a:latin typeface="+mn-lt"/>
                <a:ea typeface="ＭＳ Ｐゴシック" pitchFamily="34" charset="-128"/>
              </a:rPr>
              <a:t> is a cognitive obstacle that occurs when an individual attempts to apply a routine solution to what is actually a new type of problem.</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 mental set can also occur when an individual applies a routine solution when a much easier solution is possible (Figure 8.12).</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Another obstacle is when we can only think of one function for an operator.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Functional fixedness (p. 305-306)</a:t>
            </a:r>
            <a:r>
              <a:rPr lang="en-US" altLang="en-US" sz="1200" i="1" dirty="0">
                <a:latin typeface="+mn-lt"/>
                <a:ea typeface="ＭＳ Ｐゴシック" pitchFamily="34" charset="-128"/>
              </a:rPr>
              <a:t> occurs when an individual identifies a potential object or technique that could potentially solve a problem but can think of only its most obvious function.</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imagine you are asked to tie two strings together that are hanging from the ceiling (Figure 8.13; solution: Figure 8.16).</a:t>
            </a:r>
          </a:p>
          <a:p>
            <a:pPr defTabSz="457200">
              <a:lnSpc>
                <a:spcPct val="80000"/>
              </a:lnSpc>
            </a:pPr>
            <a:r>
              <a:rPr lang="en-US" altLang="en-US" sz="1200" dirty="0">
                <a:latin typeface="+mn-lt"/>
                <a:ea typeface="ＭＳ Ｐゴシック" pitchFamily="34" charset="-128"/>
              </a:rPr>
              <a:t>		a) However, once you grab one string you cannot let go of it and you cannot reach the second string. There is a table next to you with a pair of pliers, a piece of paper, and a ball of cotton.</a:t>
            </a:r>
          </a:p>
          <a:p>
            <a:pPr defTabSz="457200">
              <a:lnSpc>
                <a:spcPct val="80000"/>
              </a:lnSpc>
            </a:pPr>
            <a:r>
              <a:rPr lang="en-US" altLang="en-US" sz="1200" dirty="0">
                <a:latin typeface="+mn-lt"/>
                <a:ea typeface="ＭＳ Ｐゴシック" pitchFamily="34" charset="-128"/>
              </a:rPr>
              <a:t>		b) Many people don</a:t>
            </a:r>
            <a:r>
              <a:rPr lang="ja-JP" altLang="en-US" sz="1200" dirty="0">
                <a:latin typeface="+mn-lt"/>
                <a:ea typeface="ＭＳ Ｐゴシック" pitchFamily="34" charset="-128"/>
              </a:rPr>
              <a:t>’</a:t>
            </a:r>
            <a:r>
              <a:rPr lang="en-US" altLang="ja-JP" sz="1200" dirty="0">
                <a:latin typeface="+mn-lt"/>
                <a:ea typeface="ＭＳ Ｐゴシック" pitchFamily="34" charset="-128"/>
              </a:rPr>
              <a:t>t think of using the pliers as a weight on a string to get it to swing into reach because that</a:t>
            </a:r>
            <a:r>
              <a:rPr lang="ja-JP" altLang="en-US" sz="1200" dirty="0">
                <a:latin typeface="+mn-lt"/>
                <a:ea typeface="ＭＳ Ｐゴシック" pitchFamily="34" charset="-128"/>
              </a:rPr>
              <a:t>’</a:t>
            </a:r>
            <a:r>
              <a:rPr lang="en-US" altLang="ja-JP" sz="1200" dirty="0">
                <a:latin typeface="+mn-lt"/>
                <a:ea typeface="ＭＳ Ｐゴシック" pitchFamily="34" charset="-128"/>
              </a:rPr>
              <a:t>s not a normal use for pliers.</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57</a:t>
            </a:fld>
            <a:endParaRPr lang="en-US" dirty="0"/>
          </a:p>
        </p:txBody>
      </p:sp>
    </p:spTree>
    <p:extLst>
      <p:ext uri="{BB962C8B-B14F-4D97-AF65-F5344CB8AC3E}">
        <p14:creationId xmlns:p14="http://schemas.microsoft.com/office/powerpoint/2010/main" val="39491543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Some of the simplest (and maybe most frustrating) forms of cognitive obstacles are self-imposed.</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Sometimes we have trouble </a:t>
            </a:r>
            <a:r>
              <a:rPr lang="ja-JP" altLang="en-US" sz="1200" dirty="0">
                <a:latin typeface="+mn-lt"/>
                <a:ea typeface="ＭＳ Ｐゴシック" pitchFamily="34" charset="-128"/>
              </a:rPr>
              <a:t>“</a:t>
            </a:r>
            <a:r>
              <a:rPr lang="en-US" altLang="ja-JP" sz="1200" dirty="0">
                <a:latin typeface="+mn-lt"/>
                <a:ea typeface="ＭＳ Ｐゴシック" pitchFamily="34" charset="-128"/>
              </a:rPr>
              <a:t>thinking outside of the box.</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A great example of this is the nine-dot problem (Figure 8.10).</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goal is to connect all nine dots using only four straight lines and without lifting your pen off the paper.</a:t>
            </a:r>
          </a:p>
          <a:p>
            <a:pPr defTabSz="457200">
              <a:lnSpc>
                <a:spcPct val="80000"/>
              </a:lnSpc>
            </a:pPr>
            <a:r>
              <a:rPr lang="en-US" altLang="en-US" sz="1200" dirty="0">
                <a:latin typeface="+mn-lt"/>
                <a:ea typeface="ＭＳ Ｐゴシック" pitchFamily="34" charset="-128"/>
              </a:rPr>
              <a:t>	ii) Most people impose limitations on where the lines can go, even though those limits are not part of the rules.</a:t>
            </a:r>
          </a:p>
          <a:p>
            <a:pPr defTabSz="457200">
              <a:lnSpc>
                <a:spcPct val="80000"/>
              </a:lnSpc>
            </a:pPr>
            <a:r>
              <a:rPr lang="en-US" altLang="en-US" sz="1200" dirty="0">
                <a:latin typeface="+mn-lt"/>
                <a:ea typeface="ＭＳ Ｐゴシック" pitchFamily="34" charset="-128"/>
              </a:rPr>
              <a:t>		a) People assume the dots mark the boundaries that they must stay in, but solving the problem requires to go outside the boundaries (Figure 8.11).</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Routine solutions can be helpful, but they can also impose cognitive barriers.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Mental set (p. 305)</a:t>
            </a:r>
            <a:r>
              <a:rPr lang="en-US" altLang="en-US" sz="1200" i="1" dirty="0">
                <a:latin typeface="+mn-lt"/>
                <a:ea typeface="ＭＳ Ｐゴシック" pitchFamily="34" charset="-128"/>
              </a:rPr>
              <a:t> is a cognitive obstacle that occurs when an individual attempts to apply a routine solution to what is actually a new type of problem.</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 mental set can also occur when an individual applies a routine solution when a much easier solution is possible (Figure 8.12).</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Another obstacle is when we can only think of one function for an operator.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Functional fixedness (p. 305-306)</a:t>
            </a:r>
            <a:r>
              <a:rPr lang="en-US" altLang="en-US" sz="1200" i="1" dirty="0">
                <a:latin typeface="+mn-lt"/>
                <a:ea typeface="ＭＳ Ｐゴシック" pitchFamily="34" charset="-128"/>
              </a:rPr>
              <a:t> occurs when an individual identifies a potential object or technique that could potentially solve a problem but can think of only its most obvious function.</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imagine you are asked to tie two strings together that are hanging from the ceiling (Figure 8.13; solution: Figure 8.16).</a:t>
            </a:r>
          </a:p>
          <a:p>
            <a:pPr defTabSz="457200">
              <a:lnSpc>
                <a:spcPct val="80000"/>
              </a:lnSpc>
            </a:pPr>
            <a:r>
              <a:rPr lang="en-US" altLang="en-US" sz="1200" dirty="0">
                <a:latin typeface="+mn-lt"/>
                <a:ea typeface="ＭＳ Ｐゴシック" pitchFamily="34" charset="-128"/>
              </a:rPr>
              <a:t>		a) However, once you grab one string you cannot let go of it and you cannot reach the second string. There is a table next to you with a pair of pliers, a piece of paper, and a ball of cotton.</a:t>
            </a:r>
          </a:p>
          <a:p>
            <a:pPr defTabSz="457200">
              <a:lnSpc>
                <a:spcPct val="80000"/>
              </a:lnSpc>
            </a:pPr>
            <a:r>
              <a:rPr lang="en-US" altLang="en-US" sz="1200" dirty="0">
                <a:latin typeface="+mn-lt"/>
                <a:ea typeface="ＭＳ Ｐゴシック" pitchFamily="34" charset="-128"/>
              </a:rPr>
              <a:t>		b) Many people don</a:t>
            </a:r>
            <a:r>
              <a:rPr lang="ja-JP" altLang="en-US" sz="1200" dirty="0">
                <a:latin typeface="+mn-lt"/>
                <a:ea typeface="ＭＳ Ｐゴシック" pitchFamily="34" charset="-128"/>
              </a:rPr>
              <a:t>’</a:t>
            </a:r>
            <a:r>
              <a:rPr lang="en-US" altLang="ja-JP" sz="1200" dirty="0">
                <a:latin typeface="+mn-lt"/>
                <a:ea typeface="ＭＳ Ｐゴシック" pitchFamily="34" charset="-128"/>
              </a:rPr>
              <a:t>t think of using the pliers as a weight on a string to get it to swing into reach because that</a:t>
            </a:r>
            <a:r>
              <a:rPr lang="ja-JP" altLang="en-US" sz="1200" dirty="0">
                <a:latin typeface="+mn-lt"/>
                <a:ea typeface="ＭＳ Ｐゴシック" pitchFamily="34" charset="-128"/>
              </a:rPr>
              <a:t>’</a:t>
            </a:r>
            <a:r>
              <a:rPr lang="en-US" altLang="ja-JP" sz="1200" dirty="0">
                <a:latin typeface="+mn-lt"/>
                <a:ea typeface="ＭＳ Ｐゴシック" pitchFamily="34" charset="-128"/>
              </a:rPr>
              <a:t>s not a normal use for pliers.</a:t>
            </a:r>
            <a:endParaRPr lang="en-US" altLang="en-US" sz="1200" dirty="0">
              <a:latin typeface="+mn-lt"/>
              <a:ea typeface="ＭＳ Ｐゴシック" pitchFamily="34" charset="-128"/>
            </a:endParaRPr>
          </a:p>
          <a:p>
            <a:pPr defTabSz="457200">
              <a:lnSpc>
                <a:spcPct val="80000"/>
              </a:lnSpc>
            </a:pPr>
            <a:endParaRPr lang="en-US" altLang="en-US" sz="1200" dirty="0">
              <a:latin typeface="+mn-lt"/>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58</a:t>
            </a:fld>
            <a:endParaRPr lang="en-US" dirty="0"/>
          </a:p>
        </p:txBody>
      </p:sp>
    </p:spTree>
    <p:extLst>
      <p:ext uri="{BB962C8B-B14F-4D97-AF65-F5344CB8AC3E}">
        <p14:creationId xmlns:p14="http://schemas.microsoft.com/office/powerpoint/2010/main" val="552835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Some of the simplest (and maybe most frustrating) forms of cognitive obstacles are self-imposed.</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Sometimes we have trouble </a:t>
            </a:r>
            <a:r>
              <a:rPr lang="ja-JP" altLang="en-US" sz="1200" dirty="0">
                <a:latin typeface="+mn-lt"/>
                <a:ea typeface="ＭＳ Ｐゴシック" pitchFamily="34" charset="-128"/>
              </a:rPr>
              <a:t>“</a:t>
            </a:r>
            <a:r>
              <a:rPr lang="en-US" altLang="ja-JP" sz="1200" dirty="0">
                <a:latin typeface="+mn-lt"/>
                <a:ea typeface="ＭＳ Ｐゴシック" pitchFamily="34" charset="-128"/>
              </a:rPr>
              <a:t>thinking outside of the box.</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A great example of this is the nine-dot problem (Figure 8.10).</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goal is to connect all nine dots using only four straight lines and without lifting your pen off the paper.</a:t>
            </a:r>
          </a:p>
          <a:p>
            <a:pPr defTabSz="457200">
              <a:lnSpc>
                <a:spcPct val="80000"/>
              </a:lnSpc>
            </a:pPr>
            <a:r>
              <a:rPr lang="en-US" altLang="en-US" sz="1200" dirty="0">
                <a:latin typeface="+mn-lt"/>
                <a:ea typeface="ＭＳ Ｐゴシック" pitchFamily="34" charset="-128"/>
              </a:rPr>
              <a:t>	ii) Most people impose limitations on where the lines can go, even though those limits are not part of the rules.</a:t>
            </a:r>
          </a:p>
          <a:p>
            <a:pPr defTabSz="457200">
              <a:lnSpc>
                <a:spcPct val="80000"/>
              </a:lnSpc>
            </a:pPr>
            <a:r>
              <a:rPr lang="en-US" altLang="en-US" sz="1200" dirty="0">
                <a:latin typeface="+mn-lt"/>
                <a:ea typeface="ＭＳ Ｐゴシック" pitchFamily="34" charset="-128"/>
              </a:rPr>
              <a:t>		a) People assume the dots mark the boundaries that they must stay in, but solving the problem requires to go outside the boundaries (Figure 8.11).</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Routine solutions can be helpful, but they can also impose cognitive barriers.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Mental set (p. 305)</a:t>
            </a:r>
            <a:r>
              <a:rPr lang="en-US" altLang="en-US" sz="1200" i="1" dirty="0">
                <a:latin typeface="+mn-lt"/>
                <a:ea typeface="ＭＳ Ｐゴシック" pitchFamily="34" charset="-128"/>
              </a:rPr>
              <a:t> is a cognitive obstacle that occurs when an individual attempts to apply a routine solution to what is actually a new type of problem.</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 mental set can also occur when an individual applies a routine solution when a much easier solution is possible (Figure 8.12).</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Another obstacle is when we can only think of one function for an operator.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Functional fixedness (p. 305-306)</a:t>
            </a:r>
            <a:r>
              <a:rPr lang="en-US" altLang="en-US" sz="1200" i="1" dirty="0">
                <a:latin typeface="+mn-lt"/>
                <a:ea typeface="ＭＳ Ｐゴシック" pitchFamily="34" charset="-128"/>
              </a:rPr>
              <a:t> occurs when an individual identifies a potential object or technique that could potentially solve a problem but can think of only its most obvious function.</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imagine you are asked to tie two strings together that are hanging from the ceiling (Figure 8.13; solution: Figure 8.16).</a:t>
            </a:r>
          </a:p>
          <a:p>
            <a:pPr defTabSz="457200">
              <a:lnSpc>
                <a:spcPct val="80000"/>
              </a:lnSpc>
            </a:pPr>
            <a:r>
              <a:rPr lang="en-US" altLang="en-US" sz="1200" dirty="0">
                <a:latin typeface="+mn-lt"/>
                <a:ea typeface="ＭＳ Ｐゴシック" pitchFamily="34" charset="-128"/>
              </a:rPr>
              <a:t>		a) However, once you grab one string you cannot let go of it and you cannot reach the second string. There is a table next to you with a pair of pliers, a piece of paper, and a ball of cotton.</a:t>
            </a:r>
          </a:p>
          <a:p>
            <a:pPr defTabSz="457200">
              <a:lnSpc>
                <a:spcPct val="80000"/>
              </a:lnSpc>
            </a:pPr>
            <a:r>
              <a:rPr lang="en-US" altLang="en-US" sz="1200" dirty="0">
                <a:latin typeface="+mn-lt"/>
                <a:ea typeface="ＭＳ Ｐゴシック" pitchFamily="34" charset="-128"/>
              </a:rPr>
              <a:t>		b) Many people don</a:t>
            </a:r>
            <a:r>
              <a:rPr lang="ja-JP" altLang="en-US" sz="1200" dirty="0">
                <a:latin typeface="+mn-lt"/>
                <a:ea typeface="ＭＳ Ｐゴシック" pitchFamily="34" charset="-128"/>
              </a:rPr>
              <a:t>’</a:t>
            </a:r>
            <a:r>
              <a:rPr lang="en-US" altLang="ja-JP" sz="1200" dirty="0">
                <a:latin typeface="+mn-lt"/>
                <a:ea typeface="ＭＳ Ｐゴシック" pitchFamily="34" charset="-128"/>
              </a:rPr>
              <a:t>t think of using the pliers as a weight on a string to get it to swing into reach because that</a:t>
            </a:r>
            <a:r>
              <a:rPr lang="ja-JP" altLang="en-US" sz="1200" dirty="0">
                <a:latin typeface="+mn-lt"/>
                <a:ea typeface="ＭＳ Ｐゴシック" pitchFamily="34" charset="-128"/>
              </a:rPr>
              <a:t>’</a:t>
            </a:r>
            <a:r>
              <a:rPr lang="en-US" altLang="ja-JP" sz="1200" dirty="0">
                <a:latin typeface="+mn-lt"/>
                <a:ea typeface="ＭＳ Ｐゴシック" pitchFamily="34" charset="-128"/>
              </a:rPr>
              <a:t>s not a normal use for pliers.</a:t>
            </a:r>
            <a:endParaRPr lang="en-US" altLang="en-US" sz="1200" dirty="0">
              <a:latin typeface="+mn-lt"/>
              <a:ea typeface="ＭＳ Ｐゴシック" pitchFamily="34" charset="-128"/>
            </a:endParaRPr>
          </a:p>
          <a:p>
            <a:pPr defTabSz="457200">
              <a:lnSpc>
                <a:spcPct val="80000"/>
              </a:lnSpc>
            </a:pPr>
            <a:endParaRPr lang="en-US" sz="1200" kern="1200" dirty="0">
              <a:solidFill>
                <a:schemeClr val="tx1"/>
              </a:solidFill>
              <a:effectLst/>
              <a:latin typeface="+mn-lt"/>
              <a:ea typeface="+mn-ea"/>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illustration shows a standing man holding a string with his right hand. His left hand is outstretched and a second string dangles beyond his extended hand. To his right is a table on top of which are a piece of paper, a pair of pliers, and a ball of cotton. </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59</a:t>
            </a:fld>
            <a:endParaRPr lang="en-US" dirty="0"/>
          </a:p>
        </p:txBody>
      </p:sp>
    </p:spTree>
    <p:extLst>
      <p:ext uri="{BB962C8B-B14F-4D97-AF65-F5344CB8AC3E}">
        <p14:creationId xmlns:p14="http://schemas.microsoft.com/office/powerpoint/2010/main" val="1156766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sz="1200" dirty="0">
                <a:latin typeface="Arial" pitchFamily="34" charset="0"/>
                <a:ea typeface="ＭＳ Ｐゴシック" pitchFamily="34" charset="-128"/>
              </a:rPr>
              <a:t>1) It</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s also important that all methods and variables used by researchers are carefully defined.</a:t>
            </a:r>
          </a:p>
          <a:p>
            <a:pPr defTabSz="457200"/>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This is important when conducting a study (for replications) as well as when sharing results.</a:t>
            </a:r>
          </a:p>
          <a:p>
            <a:pPr defTabSz="457200"/>
            <a:r>
              <a:rPr lang="en-US" altLang="en-US" sz="1200" dirty="0">
                <a:latin typeface="Arial" pitchFamily="34" charset="0"/>
                <a:ea typeface="ＭＳ Ｐゴシック" pitchFamily="34" charset="-128"/>
              </a:rPr>
              <a:t> </a:t>
            </a:r>
          </a:p>
          <a:p>
            <a:pPr defTabSz="457200"/>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Operational Definitions (p. 32)</a:t>
            </a:r>
            <a:r>
              <a:rPr lang="en-US" altLang="en-US" sz="1200" i="1" dirty="0">
                <a:latin typeface="Arial" pitchFamily="34" charset="0"/>
                <a:ea typeface="ＭＳ Ｐゴシック" pitchFamily="34" charset="-128"/>
              </a:rPr>
              <a:t> are statements that describe the procedures (or operations) and specific measures that are used to record observations.</a:t>
            </a:r>
            <a:endParaRPr lang="en-US" altLang="en-US" sz="1200" dirty="0">
              <a:latin typeface="Arial" pitchFamily="34" charset="0"/>
              <a:ea typeface="ＭＳ Ｐゴシック" pitchFamily="34" charset="-128"/>
            </a:endParaRPr>
          </a:p>
          <a:p>
            <a:pPr defTabSz="457200"/>
            <a:r>
              <a:rPr lang="en-US" altLang="en-US" sz="1200" dirty="0">
                <a:latin typeface="Arial" pitchFamily="34" charset="0"/>
                <a:ea typeface="ＭＳ Ｐゴシック" pitchFamily="34" charset="-128"/>
              </a:rPr>
              <a:t> </a:t>
            </a:r>
          </a:p>
          <a:p>
            <a:pPr defTabSz="457200"/>
            <a:r>
              <a:rPr lang="en-US" altLang="en-US" sz="1200" dirty="0">
                <a:latin typeface="Arial" pitchFamily="34" charset="0"/>
                <a:ea typeface="ＭＳ Ｐゴシック" pitchFamily="34" charset="-128"/>
              </a:rPr>
              <a:t>2) Defining variables can be challenging partly because there are often multiple possible operational definitions.</a:t>
            </a:r>
          </a:p>
          <a:p>
            <a:pPr defTabSz="457200"/>
            <a:r>
              <a:rPr lang="en-US" sz="1200" dirty="0">
                <a:latin typeface="Arial" pitchFamily="34" charset="0"/>
                <a:ea typeface="ＭＳ Ｐゴシック" pitchFamily="34" charset="-128"/>
              </a:rPr>
              <a:t>	</a:t>
            </a:r>
            <a:r>
              <a:rPr lang="en-US" sz="1200" dirty="0" err="1">
                <a:latin typeface="Arial" pitchFamily="34" charset="0"/>
                <a:ea typeface="ＭＳ Ｐゴシック" pitchFamily="34" charset="-128"/>
              </a:rPr>
              <a:t>i</a:t>
            </a:r>
            <a:r>
              <a:rPr lang="en-US" sz="1200" dirty="0">
                <a:latin typeface="Arial" pitchFamily="34" charset="0"/>
                <a:ea typeface="ＭＳ Ｐゴシック" pitchFamily="34" charset="-128"/>
              </a:rPr>
              <a:t>) For example, intoxication could be reasonably defined physiologically (blood alcohol level), </a:t>
            </a:r>
            <a:r>
              <a:rPr lang="en-US" sz="1200" dirty="0" err="1">
                <a:latin typeface="Arial" pitchFamily="34" charset="0"/>
                <a:ea typeface="ＭＳ Ｐゴシック" pitchFamily="34" charset="-128"/>
              </a:rPr>
              <a:t>behaviourally</a:t>
            </a:r>
            <a:r>
              <a:rPr lang="en-US" sz="1200" dirty="0">
                <a:latin typeface="Arial" pitchFamily="34" charset="0"/>
                <a:ea typeface="ＭＳ Ｐゴシック" pitchFamily="34" charset="-128"/>
              </a:rPr>
              <a:t> (ability to walk in a straight line), or as part of a self-report.</a:t>
            </a:r>
          </a:p>
          <a:p>
            <a:endParaRPr lang="en-US" sz="1200" b="0" kern="1200" dirty="0">
              <a:solidFill>
                <a:schemeClr val="tx1"/>
              </a:solidFill>
              <a:effectLst/>
              <a:latin typeface="+mn-lt"/>
              <a:ea typeface="+mn-ea"/>
              <a:cs typeface="+mn-cs"/>
            </a:endParaRPr>
          </a:p>
          <a:p>
            <a:r>
              <a:rPr lang="en-CA" sz="1200" b="0" kern="1200" dirty="0">
                <a:solidFill>
                  <a:schemeClr val="tx1"/>
                </a:solidFill>
                <a:effectLst/>
                <a:latin typeface="+mn-lt"/>
                <a:ea typeface="+mn-ea"/>
                <a:cs typeface="+mn-cs"/>
              </a:rPr>
              <a:t>Long Description: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The figure shows intoxication as a variable which can have three operational definitions based on three kinds of measures. The physiological measure of intoxication is the blood alcohol level. The behavioral measure of intoxication includes the number of missteps when trying to walk heel-to-toe on a straight line. The self-reported measure of intoxication includes score on the self-report form called the “Intoxication Index”.</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a:t>
            </a:fld>
            <a:endParaRPr lang="en-US" dirty="0"/>
          </a:p>
        </p:txBody>
      </p:sp>
    </p:spTree>
    <p:extLst>
      <p:ext uri="{BB962C8B-B14F-4D97-AF65-F5344CB8AC3E}">
        <p14:creationId xmlns:p14="http://schemas.microsoft.com/office/powerpoint/2010/main" val="256761059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sz="1200" dirty="0">
                <a:latin typeface="+mn-lt"/>
                <a:ea typeface="ＭＳ Ｐゴシック" pitchFamily="34" charset="-128"/>
              </a:rPr>
              <a:t>1) We often misjudge probabilities and frequencies.</a:t>
            </a:r>
          </a:p>
          <a:p>
            <a:pPr defTabSz="457200"/>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a:t>
            </a:r>
          </a:p>
          <a:p>
            <a:pPr defTabSz="457200"/>
            <a:r>
              <a:rPr lang="en-US" altLang="en-US" sz="1200" i="1" dirty="0">
                <a:latin typeface="+mn-lt"/>
                <a:ea typeface="ＭＳ Ｐゴシック" pitchFamily="34" charset="-128"/>
              </a:rPr>
              <a:t> </a:t>
            </a:r>
            <a:endParaRPr lang="en-US" altLang="en-US" sz="1200" dirty="0">
              <a:latin typeface="+mn-lt"/>
              <a:ea typeface="ＭＳ Ｐゴシック" pitchFamily="34" charset="-128"/>
            </a:endParaRPr>
          </a:p>
          <a:p>
            <a:pPr defTabSz="457200"/>
            <a:r>
              <a:rPr lang="en-US" altLang="en-US" sz="1200" i="1" dirty="0">
                <a:latin typeface="+mn-lt"/>
                <a:ea typeface="ＭＳ Ｐゴシック" pitchFamily="34" charset="-128"/>
              </a:rPr>
              <a:t>	Linda is 31 years old, single, outspoken, and very bright. She</a:t>
            </a:r>
            <a:r>
              <a:rPr lang="en-US" altLang="en-US" sz="1200" dirty="0">
                <a:latin typeface="+mn-lt"/>
                <a:ea typeface="ＭＳ Ｐゴシック" pitchFamily="34" charset="-128"/>
              </a:rPr>
              <a:t> </a:t>
            </a:r>
            <a:r>
              <a:rPr lang="en-US" altLang="en-US" sz="1200" i="1" dirty="0">
                <a:latin typeface="+mn-lt"/>
                <a:ea typeface="ＭＳ Ｐゴシック" pitchFamily="34" charset="-128"/>
              </a:rPr>
              <a:t>majored in philosophy. As a student, she was deeply concerned</a:t>
            </a:r>
            <a:endParaRPr lang="en-US" altLang="en-US" sz="1200" dirty="0">
              <a:latin typeface="+mn-lt"/>
              <a:ea typeface="ＭＳ Ｐゴシック" pitchFamily="34" charset="-128"/>
            </a:endParaRPr>
          </a:p>
          <a:p>
            <a:pPr defTabSz="457200"/>
            <a:r>
              <a:rPr lang="en-US" altLang="en-US" sz="1200" i="1" dirty="0">
                <a:latin typeface="+mn-lt"/>
                <a:ea typeface="ＭＳ Ｐゴシック" pitchFamily="34" charset="-128"/>
              </a:rPr>
              <a:t>	with issues of discrimination and social justice, and also participated	in antinuclear demonstrations. Which is more likely?</a:t>
            </a:r>
            <a:endParaRPr lang="en-US" altLang="en-US" sz="1200" dirty="0">
              <a:latin typeface="+mn-lt"/>
              <a:ea typeface="ＭＳ Ｐゴシック" pitchFamily="34" charset="-128"/>
            </a:endParaRPr>
          </a:p>
          <a:p>
            <a:pPr defTabSz="457200"/>
            <a:r>
              <a:rPr lang="en-US" altLang="en-US" sz="1200" b="1" dirty="0">
                <a:latin typeface="+mn-lt"/>
                <a:ea typeface="ＭＳ Ｐゴシック" pitchFamily="34" charset="-128"/>
              </a:rPr>
              <a:t>		a. </a:t>
            </a:r>
            <a:r>
              <a:rPr lang="en-US" altLang="en-US" sz="1200" i="1" dirty="0">
                <a:latin typeface="+mn-lt"/>
                <a:ea typeface="ＭＳ Ｐゴシック" pitchFamily="34" charset="-128"/>
              </a:rPr>
              <a:t>Linda is a bank teller.</a:t>
            </a:r>
            <a:endParaRPr lang="en-US" altLang="en-US" sz="1200" dirty="0">
              <a:latin typeface="+mn-lt"/>
              <a:ea typeface="ＭＳ Ｐゴシック" pitchFamily="34" charset="-128"/>
            </a:endParaRPr>
          </a:p>
          <a:p>
            <a:pPr defTabSz="457200"/>
            <a:r>
              <a:rPr lang="en-US" altLang="en-US" sz="1200" b="1" dirty="0">
                <a:latin typeface="+mn-lt"/>
                <a:ea typeface="ＭＳ Ｐゴシック" pitchFamily="34" charset="-128"/>
              </a:rPr>
              <a:t>		b. </a:t>
            </a:r>
            <a:r>
              <a:rPr lang="en-US" altLang="en-US" sz="1200" i="1" dirty="0">
                <a:latin typeface="+mn-lt"/>
                <a:ea typeface="ＭＳ Ｐゴシック" pitchFamily="34" charset="-128"/>
              </a:rPr>
              <a:t>Linda is a bank teller and is active in the feminist movement.</a:t>
            </a:r>
            <a:endParaRPr lang="en-US" altLang="en-US" sz="1200" dirty="0">
              <a:latin typeface="+mn-lt"/>
              <a:ea typeface="ＭＳ Ｐゴシック" pitchFamily="34" charset="-128"/>
            </a:endParaRPr>
          </a:p>
          <a:p>
            <a:pPr defTabSz="457200"/>
            <a:r>
              <a:rPr lang="en-US" altLang="en-US" sz="1200" dirty="0">
                <a:latin typeface="+mn-lt"/>
                <a:ea typeface="ＭＳ Ｐゴシック" pitchFamily="34" charset="-128"/>
              </a:rPr>
              <a:t> </a:t>
            </a:r>
          </a:p>
          <a:p>
            <a:pPr defTabSz="457200"/>
            <a:r>
              <a:rPr lang="en-US" altLang="en-US" sz="1200" dirty="0">
                <a:latin typeface="+mn-lt"/>
                <a:ea typeface="ＭＳ Ｐゴシック" pitchFamily="34" charset="-128"/>
              </a:rPr>
              <a:t>	ii) In one study, more than 80% of students chose B, even though A is more likely.</a:t>
            </a:r>
          </a:p>
          <a:p>
            <a:pPr defTabSz="457200"/>
            <a:r>
              <a:rPr lang="en-US" altLang="en-US" sz="1200" dirty="0">
                <a:latin typeface="+mn-lt"/>
                <a:ea typeface="ＭＳ Ｐゴシック" pitchFamily="34" charset="-128"/>
              </a:rPr>
              <a:t>	iii) This is because the world has a certain number of bank tellers (A), which is the </a:t>
            </a:r>
            <a:r>
              <a:rPr lang="en-US" altLang="en-US" sz="1200" i="1" dirty="0">
                <a:latin typeface="+mn-lt"/>
                <a:ea typeface="ＭＳ Ｐゴシック" pitchFamily="34" charset="-128"/>
              </a:rPr>
              <a:t>base rate.</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 Among this group, there will be a certain number who are also feminists (Figure 8.15).</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The </a:t>
            </a:r>
            <a:r>
              <a:rPr lang="en-US" altLang="en-US" sz="1200" b="1" i="1" dirty="0">
                <a:latin typeface="+mn-lt"/>
                <a:ea typeface="ＭＳ Ｐゴシック" pitchFamily="34" charset="-128"/>
              </a:rPr>
              <a:t>conjunction fallacy (p. 308)</a:t>
            </a:r>
            <a:r>
              <a:rPr lang="en-US" altLang="en-US" sz="1200" dirty="0">
                <a:latin typeface="+mn-lt"/>
                <a:ea typeface="ＭＳ Ｐゴシック" pitchFamily="34" charset="-128"/>
              </a:rPr>
              <a:t> </a:t>
            </a:r>
            <a:r>
              <a:rPr lang="en-US" altLang="en-US" sz="1200" i="1" dirty="0">
                <a:latin typeface="+mn-lt"/>
                <a:ea typeface="ＭＳ Ｐゴシック" pitchFamily="34" charset="-128"/>
              </a:rPr>
              <a:t>reflects the mistaken belief that finding a specific member in two overlapping categories is more likely than finding any number of one of the larger, general categories.</a:t>
            </a:r>
          </a:p>
          <a:p>
            <a:pPr defTabSz="457200">
              <a:lnSpc>
                <a:spcPct val="80000"/>
              </a:lnSpc>
            </a:pP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2) The conjunction fallacy demonstrates the use of the representativeness heuristic.</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Representativeness heuristic (p. 308)</a:t>
            </a:r>
            <a:r>
              <a:rPr lang="en-US" altLang="en-US" sz="1200" i="1" dirty="0">
                <a:latin typeface="+mn-lt"/>
                <a:ea typeface="ＭＳ Ｐゴシック" pitchFamily="34" charset="-128"/>
              </a:rPr>
              <a:t> making judgments of likelihood based on how well an example represents a specific category.</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In the bank teller example, there are no descriptors of a bank teller, but there are for social activism, which could represent a feminist.</a:t>
            </a:r>
          </a:p>
          <a:p>
            <a:pPr defTabSz="457200">
              <a:lnSpc>
                <a:spcPct val="80000"/>
              </a:lnSpc>
            </a:pPr>
            <a:r>
              <a:rPr lang="en-US" altLang="en-US" sz="1200" dirty="0">
                <a:latin typeface="+mn-lt"/>
                <a:ea typeface="ＭＳ Ｐゴシック" pitchFamily="34" charset="-128"/>
              </a:rPr>
              <a:t>		a) Therefore, the common judgment of B is based on representativeness.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Another heuristic we use to make judgments involves examples that are readily available, giving us the impression they happen frequently.</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Availability heuristic (p. 308)</a:t>
            </a:r>
            <a:r>
              <a:rPr lang="en-US" altLang="en-US" sz="1200" i="1" dirty="0">
                <a:latin typeface="+mn-lt"/>
                <a:ea typeface="ＭＳ Ｐゴシック" pitchFamily="34" charset="-128"/>
              </a:rPr>
              <a:t> entails estimating the frequency of an event based on how easily examples of it come to mind.</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researchers asked volunteers which was more frequent in the English language:</a:t>
            </a:r>
          </a:p>
          <a:p>
            <a:pPr defTabSz="457200">
              <a:lnSpc>
                <a:spcPct val="80000"/>
              </a:lnSpc>
            </a:pPr>
            <a:r>
              <a:rPr lang="en-US" altLang="en-US" sz="1200" dirty="0">
                <a:latin typeface="+mn-lt"/>
                <a:ea typeface="ＭＳ Ｐゴシック" pitchFamily="34" charset="-128"/>
              </a:rPr>
              <a:t>		a) Words that begin with the letter K</a:t>
            </a:r>
          </a:p>
          <a:p>
            <a:pPr defTabSz="457200">
              <a:lnSpc>
                <a:spcPct val="80000"/>
              </a:lnSpc>
            </a:pPr>
            <a:r>
              <a:rPr lang="en-US" altLang="en-US" sz="1200" dirty="0">
                <a:latin typeface="+mn-lt"/>
                <a:ea typeface="ＭＳ Ｐゴシック" pitchFamily="34" charset="-128"/>
              </a:rPr>
              <a:t>		b) Words that have K as the third letter</a:t>
            </a:r>
          </a:p>
          <a:p>
            <a:pPr defTabSz="457200">
              <a:lnSpc>
                <a:spcPct val="80000"/>
              </a:lnSpc>
            </a:pPr>
            <a:r>
              <a:rPr lang="en-US" altLang="en-US" sz="1200" dirty="0">
                <a:latin typeface="+mn-lt"/>
                <a:ea typeface="ＭＳ Ｐゴシック" pitchFamily="34" charset="-128"/>
              </a:rPr>
              <a:t>	ii) Most chose A, even though the correct answer is B.</a:t>
            </a:r>
          </a:p>
          <a:p>
            <a:pPr defTabSz="457200">
              <a:lnSpc>
                <a:spcPct val="80000"/>
              </a:lnSpc>
            </a:pPr>
            <a:r>
              <a:rPr lang="en-US" altLang="en-US" sz="1200" dirty="0">
                <a:latin typeface="+mn-lt"/>
                <a:ea typeface="ＭＳ Ｐゴシック" pitchFamily="34" charset="-128"/>
              </a:rPr>
              <a:t>		a) It </a:t>
            </a:r>
            <a:r>
              <a:rPr lang="en-CA" altLang="en-US" sz="1200" dirty="0" err="1">
                <a:latin typeface="+mn-lt"/>
                <a:ea typeface="ＭＳ Ｐゴシック" pitchFamily="34" charset="-128"/>
              </a:rPr>
              <a:t>i</a:t>
            </a:r>
            <a:r>
              <a:rPr lang="en-US" altLang="ja-JP" sz="1200" dirty="0">
                <a:latin typeface="+mn-lt"/>
                <a:ea typeface="ＭＳ Ｐゴシック" pitchFamily="34" charset="-128"/>
              </a:rPr>
              <a:t>s easier to recall words that start with K.</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Although heuristics can lead us to make inaccurate judgments, they also help us to make quick and correct judgments.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the same participants were asked which was more common in the English language:</a:t>
            </a:r>
          </a:p>
          <a:p>
            <a:pPr defTabSz="457200">
              <a:lnSpc>
                <a:spcPct val="80000"/>
              </a:lnSpc>
            </a:pPr>
            <a:r>
              <a:rPr lang="en-US" altLang="en-US" sz="1200" dirty="0">
                <a:latin typeface="+mn-lt"/>
                <a:ea typeface="ＭＳ Ｐゴシック" pitchFamily="34" charset="-128"/>
              </a:rPr>
              <a:t>		a) Words that begin with the letter K</a:t>
            </a:r>
          </a:p>
          <a:p>
            <a:pPr defTabSz="457200">
              <a:lnSpc>
                <a:spcPct val="80000"/>
              </a:lnSpc>
            </a:pPr>
            <a:r>
              <a:rPr lang="en-US" altLang="en-US" sz="1200" dirty="0">
                <a:latin typeface="+mn-lt"/>
                <a:ea typeface="ＭＳ Ｐゴシック" pitchFamily="34" charset="-128"/>
              </a:rPr>
              <a:t>		b) Words that begin with the letter T</a:t>
            </a:r>
          </a:p>
          <a:p>
            <a:pPr defTabSz="457200">
              <a:lnSpc>
                <a:spcPct val="80000"/>
              </a:lnSpc>
            </a:pPr>
            <a:r>
              <a:rPr lang="en-US" altLang="en-US" sz="1200" dirty="0">
                <a:latin typeface="+mn-lt"/>
                <a:ea typeface="ＭＳ Ｐゴシック" pitchFamily="34" charset="-128"/>
              </a:rPr>
              <a:t>	ii) Most subjects choose the correct answer, B.</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5) Real world examples of availability examples abound; we overestimate the risks of each event because they easily come to mind.</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police brutality, shark attacks, kidnapping, and terrorist attacks.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60</a:t>
            </a:fld>
            <a:endParaRPr lang="en-US" dirty="0"/>
          </a:p>
        </p:txBody>
      </p:sp>
    </p:spTree>
    <p:extLst>
      <p:ext uri="{BB962C8B-B14F-4D97-AF65-F5344CB8AC3E}">
        <p14:creationId xmlns:p14="http://schemas.microsoft.com/office/powerpoint/2010/main" val="104670920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Some heuristics are based on how problems are presented.</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judgments can be influenced by wording, the variety of multiple-choice options, and frames of reference.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Anchoring effect (p. 310)</a:t>
            </a:r>
            <a:r>
              <a:rPr lang="en-US" altLang="en-US" sz="1200" i="1" dirty="0">
                <a:latin typeface="+mn-lt"/>
                <a:ea typeface="ＭＳ Ｐゴシック" pitchFamily="34" charset="-128"/>
              </a:rPr>
              <a:t> occurs when an individual attempts to solve a problem involving numbers and uses previous knowledge to keep (i.e., anchor) the response within a limited range.</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For example, imagine that you are asked to name the year in which British Columbia became part of Canada. Although most of you would, of course, excitedly jump from your chair and shout, "1871!" the rest might assume that if Canada became a country in 1867, then B.C. likely joined a few years after that. In this latter case, the birth of our country in 1867 served as an anchor for the judgment about when B.C. joined Confederation.</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Anchors are more effective when generated by the individual making the judgments, but they can also have effects when introduced by the experimenter.</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For example, researchers asked the same question to two groups, using a different anchor:</a:t>
            </a:r>
          </a:p>
          <a:p>
            <a:pPr defTabSz="457200">
              <a:lnSpc>
                <a:spcPct val="80000"/>
              </a:lnSpc>
            </a:pPr>
            <a:r>
              <a:rPr lang="en-US" altLang="en-US" sz="1200" dirty="0">
                <a:latin typeface="+mn-lt"/>
                <a:ea typeface="ＭＳ Ｐゴシック" pitchFamily="34" charset="-128"/>
              </a:rPr>
              <a:t>		a) What percentage of African nations belongs to the United Nations? Is it greater than or less than 10 percent? What do you think the exact percentage is?</a:t>
            </a:r>
          </a:p>
          <a:p>
            <a:pPr defTabSz="457200">
              <a:lnSpc>
                <a:spcPct val="80000"/>
              </a:lnSpc>
            </a:pPr>
            <a:r>
              <a:rPr lang="en-US" altLang="en-US" sz="1200" dirty="0">
                <a:latin typeface="+mn-lt"/>
                <a:ea typeface="ＭＳ Ｐゴシック" pitchFamily="34" charset="-128"/>
              </a:rPr>
              <a:t>		b) What percentage of African nations belongs to the United Nations? Is it greater than or less than 65 percent? What do you think the exact percentage is?</a:t>
            </a:r>
          </a:p>
          <a:p>
            <a:pPr defTabSz="457200">
              <a:lnSpc>
                <a:spcPct val="80000"/>
              </a:lnSpc>
            </a:pPr>
            <a:r>
              <a:rPr lang="en-US" altLang="en-US" sz="1200" dirty="0">
                <a:latin typeface="+mn-lt"/>
                <a:ea typeface="ＭＳ Ｐゴシック" pitchFamily="34" charset="-128"/>
              </a:rPr>
              <a:t>	ii) Those in group A estimated the number to be about 25 percent, where those in group B guessed around 45 percent.</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61</a:t>
            </a:fld>
            <a:endParaRPr lang="en-US" dirty="0"/>
          </a:p>
        </p:txBody>
      </p:sp>
    </p:spTree>
    <p:extLst>
      <p:ext uri="{BB962C8B-B14F-4D97-AF65-F5344CB8AC3E}">
        <p14:creationId xmlns:p14="http://schemas.microsoft.com/office/powerpoint/2010/main" val="254814044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mn-lt"/>
                <a:ea typeface="ＭＳ Ｐゴシック" pitchFamily="34" charset="-128"/>
              </a:rPr>
              <a:t>1) Decision making can be influenced by how a problem is worded or </a:t>
            </a:r>
            <a:r>
              <a:rPr lang="en-US" altLang="en-US" i="1" dirty="0">
                <a:latin typeface="+mn-lt"/>
                <a:ea typeface="ＭＳ Ｐゴシック" pitchFamily="34" charset="-128"/>
              </a:rPr>
              <a:t>framed</a:t>
            </a:r>
            <a:r>
              <a:rPr lang="en-US" altLang="en-US" dirty="0">
                <a:latin typeface="+mn-lt"/>
                <a:ea typeface="ＭＳ Ｐゴシック" pitchFamily="34" charset="-128"/>
              </a:rPr>
              <a:t>.</a:t>
            </a:r>
          </a:p>
          <a:p>
            <a:endParaRPr lang="en-US" altLang="en-US" dirty="0">
              <a:latin typeface="+mn-lt"/>
              <a:ea typeface="ＭＳ Ｐゴシック" pitchFamily="34" charset="-128"/>
            </a:endParaRPr>
          </a:p>
          <a:p>
            <a:r>
              <a:rPr lang="en-US" altLang="en-US" dirty="0">
                <a:latin typeface="+mn-lt"/>
                <a:ea typeface="ＭＳ Ｐゴシック" pitchFamily="34" charset="-128"/>
              </a:rPr>
              <a:t>2) Imagine that you are a selfless doctor volunteering in a village in a disease-plagued part of Africa (Figure 8.18).</a:t>
            </a: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You have two treatment options. Vaccine A has been used before; you know that it will save 200 of the 600 villagers. Vaccine B is untested; it has a 33% chance of saving all 600 people and a 67% chance of saving no one. Which option would you choose?</a:t>
            </a:r>
          </a:p>
          <a:p>
            <a:r>
              <a:rPr lang="en-US" altLang="en-US" dirty="0">
                <a:latin typeface="+mn-lt"/>
                <a:ea typeface="ＭＳ Ｐゴシック" pitchFamily="34" charset="-128"/>
              </a:rPr>
              <a:t>	ii)Now let's suppose that you are given two different treatment options for the villagers. Treatment C has been used before and will definitely kill 67% of the villagers. Treatment D is untested; it has a 33% chance of killing none of the villagers and a 67% chance of killing them all. Which option would you choose?</a:t>
            </a:r>
          </a:p>
          <a:p>
            <a:r>
              <a:rPr lang="en-US" altLang="en-US" dirty="0">
                <a:latin typeface="+mn-lt"/>
                <a:ea typeface="ＭＳ Ｐゴシック" pitchFamily="34" charset="-128"/>
              </a:rPr>
              <a:t>	iii) Most people choose the vaccine that will definitely save 200 people (Vaccine A) and the treatment that has a chance of killing no one (Treatment D). This tendency is interesting because options A and C are identical as are options B and D. As you can see by looking at Figure 8.18, the only difference between them is that one is framed in terms of saving people and the other is framed in terms of killing people. Yet, people become much more risk-averse when the question is framed in terms of potential losses (or deaths).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62</a:t>
            </a:fld>
            <a:endParaRPr lang="en-US" dirty="0"/>
          </a:p>
        </p:txBody>
      </p:sp>
    </p:spTree>
    <p:extLst>
      <p:ext uri="{BB962C8B-B14F-4D97-AF65-F5344CB8AC3E}">
        <p14:creationId xmlns:p14="http://schemas.microsoft.com/office/powerpoint/2010/main" val="250451251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mn-lt"/>
                <a:ea typeface="ＭＳ Ｐゴシック" pitchFamily="34" charset="-128"/>
              </a:rPr>
              <a:t>1) Decision making can be influenced by how a problem is worded or </a:t>
            </a:r>
            <a:r>
              <a:rPr lang="en-US" altLang="en-US" i="1" dirty="0">
                <a:latin typeface="+mn-lt"/>
                <a:ea typeface="ＭＳ Ｐゴシック" pitchFamily="34" charset="-128"/>
              </a:rPr>
              <a:t>framed</a:t>
            </a:r>
            <a:r>
              <a:rPr lang="en-US" altLang="en-US" dirty="0">
                <a:latin typeface="+mn-lt"/>
                <a:ea typeface="ＭＳ Ｐゴシック" pitchFamily="34" charset="-128"/>
              </a:rPr>
              <a:t>.</a:t>
            </a:r>
          </a:p>
          <a:p>
            <a:endParaRPr lang="en-US" altLang="en-US" dirty="0">
              <a:latin typeface="+mn-lt"/>
              <a:ea typeface="ＭＳ Ｐゴシック" pitchFamily="34" charset="-128"/>
            </a:endParaRPr>
          </a:p>
          <a:p>
            <a:r>
              <a:rPr lang="en-US" altLang="en-US" dirty="0">
                <a:latin typeface="+mn-lt"/>
                <a:ea typeface="ＭＳ Ｐゴシック" pitchFamily="34" charset="-128"/>
              </a:rPr>
              <a:t>2) Imagine that you are a selfless doctor volunteering in a village in a disease-plagued part of Africa (Figure 8.18).</a:t>
            </a: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You have two treatment options. Vaccine A has been used before; you know that it will save 200 of the 600 villagers. Vaccine B is untested; it has a 33% chance of saving all 600 people and a 67% chance of saving no one. Which option would you choose?</a:t>
            </a:r>
          </a:p>
          <a:p>
            <a:r>
              <a:rPr lang="en-US" altLang="en-US" dirty="0">
                <a:latin typeface="+mn-lt"/>
                <a:ea typeface="ＭＳ Ｐゴシック" pitchFamily="34" charset="-128"/>
              </a:rPr>
              <a:t>	ii)Now let's suppose that you are given two different treatment options for the villagers. Treatment C has been used before and will definitely kill 67% of the villagers. Treatment D is untested; it has a 33% chance of killing none of the villagers and a 67% chance of killing them all. Which option would you choose?</a:t>
            </a:r>
          </a:p>
          <a:p>
            <a:r>
              <a:rPr lang="en-US" altLang="en-US" dirty="0">
                <a:latin typeface="+mn-lt"/>
                <a:ea typeface="ＭＳ Ｐゴシック" pitchFamily="34" charset="-128"/>
              </a:rPr>
              <a:t>	iii) Most people choose the vaccine that will definitely save 200 people (Vaccine A) and the treatment that has a chance of killing no one (Treatment D). This tendency is interesting because options A and C are identical as are options B and D. As you can see by looking at Figure 8.18, the only difference between them is that one is framed in terms of saving people and the other is framed in terms of killing people. Yet, people become much more risk-averse when the question is framed in terms of potential losses (or deaths).</a:t>
            </a:r>
          </a:p>
          <a:p>
            <a:endParaRPr lang="en-US" dirty="0">
              <a:latin typeface="+mn-lt"/>
              <a:ea typeface="ＭＳ Ｐゴシック" pitchFamily="34" charset="-128"/>
            </a:endParaRPr>
          </a:p>
          <a:p>
            <a:endParaRPr lang="en-US" dirty="0">
              <a:latin typeface="+mn-lt"/>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illustration shows two problems and the use of 4 vaccines.</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Problem 1</a:t>
            </a:r>
            <a:endParaRPr lang="en-IN" sz="1200" kern="1200" dirty="0">
              <a:solidFill>
                <a:schemeClr val="tx1"/>
              </a:solidFill>
              <a:effectLst/>
              <a:latin typeface="+mn-lt"/>
              <a:ea typeface="+mn-ea"/>
              <a:cs typeface="+mn-cs"/>
            </a:endParaRPr>
          </a:p>
          <a:p>
            <a:pPr lvl="0"/>
            <a:endParaRPr lang="en-CA"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Vaccine A: The figure shows the silhouettes of 2 people and 4 caskets. A note reads “100 percent probability that one-third are saved.”</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Vaccine B: One figure shows the silhouettes of 6 people. A note reads “One-third probability that all are saved.” A second figure shows 6 caskets. A note reads “Two-third probability that none is saved.”</a:t>
            </a:r>
          </a:p>
          <a:p>
            <a:pPr marL="628650" lvl="1" indent="-171450">
              <a:buFont typeface="Arial" panose="020B0604020202020204" pitchFamily="34" charset="0"/>
              <a:buChar char="•"/>
            </a:pPr>
            <a:endParaRPr lang="en-IN"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Problem 2</a:t>
            </a:r>
          </a:p>
          <a:p>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Vaccine C: The figure shows 4 caskets and silhouettes of two people. A note reads “100 percent probability that two-third die.”</a:t>
            </a:r>
            <a:endParaRPr lang="en-IN" sz="1200" kern="1200" dirty="0">
              <a:solidFill>
                <a:schemeClr val="tx1"/>
              </a:solidFill>
              <a:effectLst/>
              <a:latin typeface="+mn-lt"/>
              <a:ea typeface="+mn-ea"/>
              <a:cs typeface="+mn-cs"/>
            </a:endParaRPr>
          </a:p>
          <a:p>
            <a:pPr marL="628650" lvl="1" indent="-171450">
              <a:buFont typeface="Arial" panose="020B0604020202020204" pitchFamily="34" charset="0"/>
              <a:buChar char="•"/>
            </a:pPr>
            <a:r>
              <a:rPr lang="en-CA" sz="1200" kern="1200" dirty="0">
                <a:solidFill>
                  <a:schemeClr val="tx1"/>
                </a:solidFill>
                <a:effectLst/>
                <a:latin typeface="+mn-lt"/>
                <a:ea typeface="+mn-ea"/>
                <a:cs typeface="+mn-cs"/>
              </a:rPr>
              <a:t>Vaccine D: One figure shows the silhouettes of 6 people. A note reads “One-third probability that nobody dies.” A second figure shows 6 caskets. A note reads “Two-third probability that all die.”</a:t>
            </a:r>
            <a:endParaRPr lang="en-US" dirty="0">
              <a:latin typeface="+mn-lt"/>
            </a:endParaRPr>
          </a:p>
          <a:p>
            <a:pPr defTabSz="457200">
              <a:lnSpc>
                <a:spcPct val="80000"/>
              </a:lnSpc>
            </a:pPr>
            <a:endParaRPr lang="en-US" altLang="en-US" sz="1200" dirty="0">
              <a:latin typeface="+mn-lt"/>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63</a:t>
            </a:fld>
            <a:endParaRPr lang="en-US" dirty="0"/>
          </a:p>
        </p:txBody>
      </p:sp>
    </p:spTree>
    <p:extLst>
      <p:ext uri="{BB962C8B-B14F-4D97-AF65-F5344CB8AC3E}">
        <p14:creationId xmlns:p14="http://schemas.microsoft.com/office/powerpoint/2010/main" val="12845057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Heuristics help us make decisions as efficiently as possible.</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Knowing the errors associated with heuristics allows us to improve our critical thinking by evaluating our solutions, judgments, and decisions.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u="sng" dirty="0">
                <a:latin typeface="+mn-lt"/>
                <a:ea typeface="ＭＳ Ｐゴシック" pitchFamily="34" charset="-128"/>
              </a:rPr>
              <a:t>Belief Perseverance and Confirmation Bias</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dirty="0">
                <a:latin typeface="+mn-lt"/>
                <a:ea typeface="ＭＳ Ｐゴシック" pitchFamily="34" charset="-128"/>
              </a:rPr>
              <a:t>	</a:t>
            </a:r>
            <a:r>
              <a:rPr lang="en-US" altLang="en-US" sz="1200" b="1" i="1" dirty="0">
                <a:latin typeface="+mn-lt"/>
                <a:ea typeface="ＭＳ Ｐゴシック" pitchFamily="34" charset="-128"/>
              </a:rPr>
              <a:t>Belief perseverance (p. 310)</a:t>
            </a:r>
            <a:r>
              <a:rPr lang="en-US" altLang="en-US" sz="1200" i="1" dirty="0">
                <a:latin typeface="+mn-lt"/>
                <a:ea typeface="ＭＳ Ｐゴシック" pitchFamily="34" charset="-128"/>
              </a:rPr>
              <a:t> occurs when an individual remains committed to their decision or belief even in the face of evidence against it.</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1) For example, you and several friends sit down to play poker with an old deck of cards.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first dealer counts the deck and gets 51 cards (short), but on the second count he gets 52 and begins to deal.</a:t>
            </a:r>
          </a:p>
          <a:p>
            <a:pPr defTabSz="457200">
              <a:lnSpc>
                <a:spcPct val="80000"/>
              </a:lnSpc>
            </a:pPr>
            <a:r>
              <a:rPr lang="en-US" altLang="en-US" sz="1200" dirty="0">
                <a:latin typeface="+mn-lt"/>
                <a:ea typeface="ＭＳ Ｐゴシック" pitchFamily="34" charset="-128"/>
              </a:rPr>
              <a:t>		a) The dealer exhibited belief perseverance by ignoring the first count of 51 counts and accepting the 52 card count because this was the correct amount needed.</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Confirmation bias (p. 311)</a:t>
            </a:r>
            <a:r>
              <a:rPr lang="en-US" altLang="en-US" sz="1200" i="1" dirty="0">
                <a:latin typeface="+mn-lt"/>
                <a:ea typeface="ＭＳ Ｐゴシック" pitchFamily="34" charset="-128"/>
              </a:rPr>
              <a:t> occurs when an individual searches for (or pays attention to) only evidence that will confirm his or her beliefs instead of evidence that might disconfirm them.</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Confirmation bias involves the search for a particular type of evidence, whereas belief perseverance involves errors in the way of evaluating evidence that already exists.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In the case of the dealer, he only sought out confirmatory evidence.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Confirmation bias and belief perseverance can act together to dramatically influence a person</a:t>
            </a:r>
            <a:r>
              <a:rPr lang="ja-JP" altLang="en-US" sz="1200" dirty="0">
                <a:latin typeface="+mn-lt"/>
                <a:ea typeface="ＭＳ Ｐゴシック" pitchFamily="34" charset="-128"/>
              </a:rPr>
              <a:t>’</a:t>
            </a:r>
            <a:r>
              <a:rPr lang="en-US" altLang="ja-JP" sz="1200" dirty="0">
                <a:latin typeface="+mn-lt"/>
                <a:ea typeface="ＭＳ Ｐゴシック" pitchFamily="34" charset="-128"/>
              </a:rPr>
              <a:t>s beliefs, especially in relation to complex, emotionally-charged areas (e.g., politics).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We tend to treat evidence in ways that minimize negative or uncomfortable feelings while maximizing positive feelings.</a:t>
            </a:r>
          </a:p>
          <a:p>
            <a:pPr defTabSz="457200">
              <a:lnSpc>
                <a:spcPct val="80000"/>
              </a:lnSpc>
            </a:pPr>
            <a:r>
              <a:rPr lang="en-US" altLang="en-US" sz="1200" dirty="0">
                <a:latin typeface="+mn-lt"/>
                <a:ea typeface="ＭＳ Ｐゴシック" pitchFamily="34" charset="-128"/>
              </a:rPr>
              <a:t>	ii) In one study, participants were asked to complete a questionnaire about political beliefs and then to browse websites while researchers tracked their activity. Participants spent significantly more time exploring webpages that were consistent with their beliefs, even when those websites were generally believed to be of poorer quality.</a:t>
            </a:r>
          </a:p>
          <a:p>
            <a:pPr defTabSz="457200">
              <a:lnSpc>
                <a:spcPct val="80000"/>
              </a:lnSpc>
            </a:pPr>
            <a:r>
              <a:rPr lang="en-US" sz="1200" dirty="0">
                <a:latin typeface="+mn-lt"/>
                <a:ea typeface="ＭＳ Ｐゴシック" pitchFamily="34" charset="-128"/>
              </a:rPr>
              <a:t>		a) Participants in this study were biased toward confirming their beliefs, not becoming more informed.</a:t>
            </a:r>
          </a:p>
        </p:txBody>
      </p:sp>
      <p:sp>
        <p:nvSpPr>
          <p:cNvPr id="4" name="Slide Number Placeholder 3"/>
          <p:cNvSpPr>
            <a:spLocks noGrp="1"/>
          </p:cNvSpPr>
          <p:nvPr>
            <p:ph type="sldNum" sz="quarter" idx="10"/>
          </p:nvPr>
        </p:nvSpPr>
        <p:spPr/>
        <p:txBody>
          <a:bodyPr/>
          <a:lstStyle/>
          <a:p>
            <a:fld id="{A73D6722-9B4D-4E29-B226-C325925A8118}" type="slidenum">
              <a:rPr lang="en-US" smtClean="0"/>
              <a:t>64</a:t>
            </a:fld>
            <a:endParaRPr lang="en-US" dirty="0"/>
          </a:p>
        </p:txBody>
      </p:sp>
    </p:spTree>
    <p:extLst>
      <p:ext uri="{BB962C8B-B14F-4D97-AF65-F5344CB8AC3E}">
        <p14:creationId xmlns:p14="http://schemas.microsoft.com/office/powerpoint/2010/main" val="37653273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The advantage of living in a technologically advanced, democratic society includes the ability to make so many decisions for ourselves.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downside is that there are usually too many choices to consider them all.</a:t>
            </a:r>
          </a:p>
          <a:p>
            <a:pPr defTabSz="457200">
              <a:lnSpc>
                <a:spcPct val="80000"/>
              </a:lnSpc>
            </a:pPr>
            <a:r>
              <a:rPr lang="en-US" altLang="en-US" sz="1200" dirty="0">
                <a:latin typeface="+mn-lt"/>
                <a:ea typeface="ＭＳ Ｐゴシック" pitchFamily="34" charset="-128"/>
              </a:rPr>
              <a:t>	ii) This results in two types of consumers:</a:t>
            </a:r>
          </a:p>
          <a:p>
            <a:pPr defTabSz="457200">
              <a:lnSpc>
                <a:spcPct val="80000"/>
              </a:lnSpc>
            </a:pPr>
            <a:r>
              <a:rPr lang="en-US" altLang="en-US" sz="1200" dirty="0">
                <a:latin typeface="+mn-lt"/>
                <a:ea typeface="ＭＳ Ｐゴシック" pitchFamily="34" charset="-128"/>
              </a:rPr>
              <a:t>		a) </a:t>
            </a:r>
            <a:r>
              <a:rPr lang="en-US" altLang="en-US" sz="1200" i="1" dirty="0" err="1">
                <a:latin typeface="+mn-lt"/>
                <a:ea typeface="ＭＳ Ｐゴシック" pitchFamily="34" charset="-128"/>
              </a:rPr>
              <a:t>Satisficers</a:t>
            </a:r>
            <a:r>
              <a:rPr lang="en-US" altLang="en-US" sz="1200" dirty="0">
                <a:latin typeface="+mn-lt"/>
                <a:ea typeface="ＭＳ Ｐゴシック" pitchFamily="34" charset="-128"/>
              </a:rPr>
              <a:t> are those who seek to make decisions that are </a:t>
            </a:r>
            <a:r>
              <a:rPr lang="ja-JP" altLang="en-US" sz="1200" dirty="0">
                <a:latin typeface="+mn-lt"/>
                <a:ea typeface="ＭＳ Ｐゴシック" pitchFamily="34" charset="-128"/>
              </a:rPr>
              <a:t>“</a:t>
            </a:r>
            <a:r>
              <a:rPr lang="en-US" altLang="ja-JP" sz="1200" dirty="0">
                <a:latin typeface="+mn-lt"/>
                <a:ea typeface="ＭＳ Ｐゴシック" pitchFamily="34" charset="-128"/>
              </a:rPr>
              <a:t>good enough.</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b) </a:t>
            </a:r>
            <a:r>
              <a:rPr lang="en-US" altLang="en-US" sz="1200" i="1" dirty="0">
                <a:latin typeface="+mn-lt"/>
                <a:ea typeface="ＭＳ Ｐゴシック" pitchFamily="34" charset="-128"/>
              </a:rPr>
              <a:t>Maximizers</a:t>
            </a:r>
            <a:r>
              <a:rPr lang="en-US" altLang="en-US" sz="1200" dirty="0">
                <a:latin typeface="+mn-lt"/>
                <a:ea typeface="ＭＳ Ｐゴシック" pitchFamily="34" charset="-128"/>
              </a:rPr>
              <a:t> are those who attempt to evaluate every option for every choice until they find the perfect fit.</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a:t>
            </a:r>
            <a:r>
              <a:rPr lang="en-US" altLang="en-US" sz="1200" i="1" dirty="0">
                <a:latin typeface="+mn-lt"/>
                <a:ea typeface="ＭＳ Ｐゴシック" pitchFamily="34" charset="-128"/>
              </a:rPr>
              <a:t>What do we know about maximizing and satisficing?</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Given the time and effort put in seeking out the best option, many believe the maximizer would be the most satisfied shopper, but this is often not the case.</a:t>
            </a:r>
          </a:p>
          <a:p>
            <a:pPr defTabSz="457200">
              <a:lnSpc>
                <a:spcPct val="80000"/>
              </a:lnSpc>
            </a:pPr>
            <a:r>
              <a:rPr lang="en-US" altLang="en-US" sz="1200" dirty="0">
                <a:latin typeface="+mn-lt"/>
                <a:ea typeface="ＭＳ Ｐゴシック" pitchFamily="34" charset="-128"/>
              </a:rPr>
              <a:t>		a) </a:t>
            </a:r>
            <a:r>
              <a:rPr lang="en-US" altLang="en-US" sz="1200" i="1" dirty="0">
                <a:latin typeface="+mn-lt"/>
                <a:ea typeface="ＭＳ Ｐゴシック" pitchFamily="34" charset="-128"/>
              </a:rPr>
              <a:t>Paradox of choice</a:t>
            </a:r>
            <a:r>
              <a:rPr lang="en-US" altLang="en-US" sz="1200" dirty="0">
                <a:latin typeface="+mn-lt"/>
                <a:ea typeface="ＭＳ Ｐゴシック" pitchFamily="34" charset="-128"/>
              </a:rPr>
              <a:t>: the observation that more choices can lead to less satisfaction.</a:t>
            </a:r>
          </a:p>
          <a:p>
            <a:pPr defTabSz="457200">
              <a:lnSpc>
                <a:spcPct val="80000"/>
              </a:lnSpc>
            </a:pPr>
            <a:r>
              <a:rPr lang="en-US" altLang="en-US" sz="1200" dirty="0">
                <a:latin typeface="+mn-lt"/>
                <a:ea typeface="ＭＳ Ｐゴシック" pitchFamily="34" charset="-128"/>
              </a:rPr>
              <a:t>	ii) In one study, researchers questioned recent college graduates about their job search process.</a:t>
            </a:r>
          </a:p>
          <a:p>
            <a:pPr defTabSz="457200">
              <a:lnSpc>
                <a:spcPct val="80000"/>
              </a:lnSpc>
            </a:pPr>
            <a:r>
              <a:rPr lang="en-US" altLang="en-US" sz="1200" dirty="0">
                <a:latin typeface="+mn-lt"/>
                <a:ea typeface="ＭＳ Ｐゴシック" pitchFamily="34" charset="-128"/>
              </a:rPr>
              <a:t>		a) Maximizers averaged 20% higher salaries but were less happy about their jobs than </a:t>
            </a:r>
            <a:r>
              <a:rPr lang="en-US" altLang="en-US" sz="1200" dirty="0" err="1">
                <a:latin typeface="+mn-lt"/>
                <a:ea typeface="ＭＳ Ｐゴシック" pitchFamily="34" charset="-128"/>
              </a:rPr>
              <a:t>satisficers</a:t>
            </a:r>
            <a:r>
              <a:rPr lang="en-US" altLang="en-US" sz="1200" dirty="0">
                <a:latin typeface="+mn-lt"/>
                <a:ea typeface="ＭＳ Ｐゴシック" pitchFamily="34" charset="-128"/>
              </a:rPr>
              <a:t>.</a:t>
            </a:r>
          </a:p>
        </p:txBody>
      </p:sp>
      <p:sp>
        <p:nvSpPr>
          <p:cNvPr id="4" name="Slide Number Placeholder 3"/>
          <p:cNvSpPr>
            <a:spLocks noGrp="1"/>
          </p:cNvSpPr>
          <p:nvPr>
            <p:ph type="sldNum" sz="quarter" idx="10"/>
          </p:nvPr>
        </p:nvSpPr>
        <p:spPr/>
        <p:txBody>
          <a:bodyPr/>
          <a:lstStyle/>
          <a:p>
            <a:fld id="{A73D6722-9B4D-4E29-B226-C325925A8118}" type="slidenum">
              <a:rPr lang="en-US" smtClean="0"/>
              <a:t>65</a:t>
            </a:fld>
            <a:endParaRPr lang="en-US" dirty="0"/>
          </a:p>
        </p:txBody>
      </p:sp>
    </p:spTree>
    <p:extLst>
      <p:ext uri="{BB962C8B-B14F-4D97-AF65-F5344CB8AC3E}">
        <p14:creationId xmlns:p14="http://schemas.microsoft.com/office/powerpoint/2010/main" val="82666258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a:t>
            </a:r>
            <a:r>
              <a:rPr lang="en-US" altLang="en-US" sz="1200" i="1" dirty="0">
                <a:latin typeface="+mn-lt"/>
                <a:ea typeface="ＭＳ Ｐゴシック" pitchFamily="34" charset="-128"/>
              </a:rPr>
              <a:t>How can scientists explain maximizing the satisficing?</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Scientists have participants read vignettes that include a trade-off between number of choices and effort.</a:t>
            </a:r>
          </a:p>
          <a:p>
            <a:pPr defTabSz="457200">
              <a:lnSpc>
                <a:spcPct val="80000"/>
              </a:lnSpc>
            </a:pPr>
            <a:r>
              <a:rPr lang="en-US" altLang="en-US" sz="1200" dirty="0">
                <a:latin typeface="+mn-lt"/>
                <a:ea typeface="ＭＳ Ｐゴシック" pitchFamily="34" charset="-128"/>
              </a:rPr>
              <a:t>		a) For example,</a:t>
            </a:r>
          </a:p>
          <a:p>
            <a:pPr defTabSz="457200">
              <a:lnSpc>
                <a:spcPct val="80000"/>
              </a:lnSpc>
            </a:pPr>
            <a:r>
              <a:rPr lang="en-US" altLang="en-US" sz="1200" i="1" dirty="0">
                <a:latin typeface="+mn-lt"/>
                <a:ea typeface="ＭＳ Ｐゴシック" pitchFamily="34" charset="-128"/>
              </a:rPr>
              <a:t>		Your cleaning supplies (e.g., laundry detergent, rags, carpet</a:t>
            </a:r>
            <a:r>
              <a:rPr lang="en-US" altLang="en-US" sz="1200" dirty="0">
                <a:latin typeface="+mn-lt"/>
                <a:ea typeface="ＭＳ Ｐゴシック" pitchFamily="34" charset="-128"/>
              </a:rPr>
              <a:t> </a:t>
            </a:r>
            <a:r>
              <a:rPr lang="en-US" altLang="en-US" sz="1200" i="1" dirty="0">
                <a:latin typeface="+mn-lt"/>
                <a:ea typeface="ＭＳ Ｐゴシック" pitchFamily="34" charset="-128"/>
              </a:rPr>
              <a:t>cleaner, dish soap, toilet paper, glass cleaner) are running</a:t>
            </a:r>
            <a:r>
              <a:rPr lang="en-US" altLang="en-US" sz="1200" dirty="0">
                <a:latin typeface="+mn-lt"/>
                <a:ea typeface="ＭＳ Ｐゴシック" pitchFamily="34" charset="-128"/>
              </a:rPr>
              <a:t> </a:t>
            </a:r>
            <a:r>
              <a:rPr lang="en-US" altLang="en-US" sz="1200" i="1" dirty="0">
                <a:latin typeface="+mn-lt"/>
                <a:ea typeface="ＭＳ Ｐゴシック" pitchFamily="34" charset="-128"/>
              </a:rPr>
              <a:t>low. You have the option of going to the nearest grocery store</a:t>
            </a:r>
            <a:r>
              <a:rPr lang="en-US" altLang="en-US" sz="1200" i="0" dirty="0">
                <a:latin typeface="+mn-lt"/>
                <a:ea typeface="ＭＳ Ｐゴシック" pitchFamily="34" charset="-128"/>
              </a:rPr>
              <a:t> </a:t>
            </a:r>
            <a:r>
              <a:rPr lang="en-US" altLang="en-US" sz="1200" i="1" dirty="0">
                <a:latin typeface="+mn-lt"/>
                <a:ea typeface="ＭＳ Ｐゴシック" pitchFamily="34" charset="-128"/>
              </a:rPr>
              <a:t>(5 minutes away), which offers 4 alternatives for each of</a:t>
            </a:r>
            <a:r>
              <a:rPr lang="en-US" altLang="en-US" sz="1200" dirty="0">
                <a:latin typeface="+mn-lt"/>
                <a:ea typeface="ＭＳ Ｐゴシック" pitchFamily="34" charset="-128"/>
              </a:rPr>
              <a:t> </a:t>
            </a:r>
            <a:r>
              <a:rPr lang="en-US" altLang="en-US" sz="1200" i="1" dirty="0">
                <a:latin typeface="+mn-lt"/>
                <a:ea typeface="ＭＳ Ｐゴシック" pitchFamily="34" charset="-128"/>
              </a:rPr>
              <a:t>the items you need, or you can drive to the grand cleaning</a:t>
            </a:r>
            <a:r>
              <a:rPr lang="en-US" altLang="en-US" sz="1200" dirty="0">
                <a:latin typeface="+mn-lt"/>
                <a:ea typeface="ＭＳ Ｐゴシック" pitchFamily="34" charset="-128"/>
              </a:rPr>
              <a:t> </a:t>
            </a:r>
            <a:r>
              <a:rPr lang="en-US" altLang="en-US" sz="1200" i="1" dirty="0">
                <a:latin typeface="+mn-lt"/>
                <a:ea typeface="ＭＳ Ｐゴシック" pitchFamily="34" charset="-128"/>
              </a:rPr>
              <a:t>superstore (25 minutes away), which offers 25 different alternatives</a:t>
            </a:r>
            <a:r>
              <a:rPr lang="en-US" altLang="en-US" sz="1200" i="0" dirty="0">
                <a:latin typeface="+mn-lt"/>
                <a:ea typeface="ＭＳ Ｐゴシック" pitchFamily="34" charset="-128"/>
              </a:rPr>
              <a:t> </a:t>
            </a:r>
            <a:r>
              <a:rPr lang="en-US" altLang="en-US" sz="1200" i="1" dirty="0">
                <a:latin typeface="+mn-lt"/>
                <a:ea typeface="ＭＳ Ｐゴシック" pitchFamily="34" charset="-128"/>
              </a:rPr>
              <a:t>for each of the items (for approximately the same</a:t>
            </a:r>
            <a:r>
              <a:rPr lang="en-US" altLang="en-US" sz="1200" dirty="0">
                <a:latin typeface="+mn-lt"/>
                <a:ea typeface="ＭＳ Ｐゴシック" pitchFamily="34" charset="-128"/>
              </a:rPr>
              <a:t> </a:t>
            </a:r>
            <a:r>
              <a:rPr lang="en-US" altLang="en-US" sz="1200" i="1" dirty="0">
                <a:latin typeface="+mn-lt"/>
                <a:ea typeface="ＭＳ Ｐゴシック" pitchFamily="34" charset="-128"/>
              </a:rPr>
              <a:t>price). Which store would you go to?</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b) Maximizers are much more likely to spend the extra time and effort to have more choices.</a:t>
            </a:r>
          </a:p>
          <a:p>
            <a:pPr defTabSz="457200">
              <a:lnSpc>
                <a:spcPct val="80000"/>
              </a:lnSpc>
            </a:pPr>
            <a:r>
              <a:rPr lang="en-US" altLang="en-US" sz="1200" dirty="0">
                <a:latin typeface="+mn-lt"/>
                <a:ea typeface="ＭＳ Ｐゴシック" pitchFamily="34" charset="-128"/>
              </a:rPr>
              <a:t>	ii) Another study told students they could sample only one piece of chocolate from either an array of 6 pieces or 30 pieces (Table 8.2).</a:t>
            </a:r>
          </a:p>
          <a:p>
            <a:pPr defTabSz="457200">
              <a:lnSpc>
                <a:spcPct val="80000"/>
              </a:lnSpc>
            </a:pPr>
            <a:r>
              <a:rPr lang="en-US" altLang="en-US" sz="1200" dirty="0">
                <a:latin typeface="+mn-lt"/>
                <a:ea typeface="ＭＳ Ｐゴシック" pitchFamily="34" charset="-128"/>
              </a:rPr>
              <a:t>		a) Maximizers are happier when they can only choose from 6 pieces and </a:t>
            </a:r>
            <a:r>
              <a:rPr lang="en-US" altLang="en-US" sz="1200" dirty="0" err="1">
                <a:latin typeface="+mn-lt"/>
                <a:ea typeface="ＭＳ Ｐゴシック" pitchFamily="34" charset="-128"/>
              </a:rPr>
              <a:t>satisficers</a:t>
            </a:r>
            <a:r>
              <a:rPr lang="en-US" altLang="en-US" sz="1200" dirty="0">
                <a:latin typeface="+mn-lt"/>
                <a:ea typeface="ＭＳ Ｐゴシック" pitchFamily="34" charset="-128"/>
              </a:rPr>
              <a:t> are happier when they chose from 30 pieces.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66</a:t>
            </a:fld>
            <a:endParaRPr lang="en-US" dirty="0"/>
          </a:p>
        </p:txBody>
      </p:sp>
    </p:spTree>
    <p:extLst>
      <p:ext uri="{BB962C8B-B14F-4D97-AF65-F5344CB8AC3E}">
        <p14:creationId xmlns:p14="http://schemas.microsoft.com/office/powerpoint/2010/main" val="11020128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dirty="0">
                <a:latin typeface="+mn-lt"/>
                <a:ea typeface="ＭＳ Ｐゴシック" pitchFamily="34" charset="-128"/>
              </a:rPr>
              <a:t>1) </a:t>
            </a:r>
            <a:r>
              <a:rPr lang="en-US" altLang="en-US" i="1" dirty="0">
                <a:latin typeface="+mn-lt"/>
                <a:ea typeface="ＭＳ Ｐゴシック" pitchFamily="34" charset="-128"/>
              </a:rPr>
              <a:t>Can we critically evaluate this information?</a:t>
            </a: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One reason for the dissatisfaction of maximizers might be because they invest more so they expect more from the outcome.</a:t>
            </a:r>
          </a:p>
          <a:p>
            <a:pPr defTabSz="457200">
              <a:lnSpc>
                <a:spcPct val="90000"/>
              </a:lnSpc>
            </a:pPr>
            <a:r>
              <a:rPr lang="en-US" altLang="en-US" dirty="0">
                <a:latin typeface="+mn-lt"/>
                <a:ea typeface="ＭＳ Ｐゴシック" pitchFamily="34" charset="-128"/>
              </a:rPr>
              <a:t>		a) For example, if a maximizer and a </a:t>
            </a:r>
            <a:r>
              <a:rPr lang="en-US" altLang="en-US" dirty="0" err="1">
                <a:latin typeface="+mn-lt"/>
                <a:ea typeface="ＭＳ Ｐゴシック" pitchFamily="34" charset="-128"/>
              </a:rPr>
              <a:t>satisficer</a:t>
            </a:r>
            <a:r>
              <a:rPr lang="en-US" altLang="en-US" dirty="0">
                <a:latin typeface="+mn-lt"/>
                <a:ea typeface="ＭＳ Ｐゴシック" pitchFamily="34" charset="-128"/>
              </a:rPr>
              <a:t> both buy a digital camera for $75, the maximizer will feel like s/he overpaid because of the extra time and effort put in to have the same product.</a:t>
            </a:r>
          </a:p>
          <a:p>
            <a:pPr defTabSz="457200">
              <a:lnSpc>
                <a:spcPct val="90000"/>
              </a:lnSpc>
            </a:pPr>
            <a:r>
              <a:rPr lang="en-US" altLang="en-US" dirty="0">
                <a:latin typeface="+mn-lt"/>
                <a:ea typeface="ＭＳ Ｐゴシック" pitchFamily="34" charset="-128"/>
              </a:rPr>
              <a:t>	ii) However, it is important to note this is only quasi-experimental research.</a:t>
            </a:r>
          </a:p>
          <a:p>
            <a:pPr defTabSz="457200">
              <a:lnSpc>
                <a:spcPct val="90000"/>
              </a:lnSpc>
            </a:pPr>
            <a:r>
              <a:rPr lang="en-US" altLang="en-US" dirty="0">
                <a:latin typeface="+mn-lt"/>
                <a:ea typeface="ＭＳ Ｐゴシック" pitchFamily="34" charset="-128"/>
              </a:rPr>
              <a:t>		a) People cannot be made maximizers or </a:t>
            </a:r>
            <a:r>
              <a:rPr lang="en-US" altLang="en-US" dirty="0" err="1">
                <a:latin typeface="+mn-lt"/>
                <a:ea typeface="ＭＳ Ｐゴシック" pitchFamily="34" charset="-128"/>
              </a:rPr>
              <a:t>satisficers</a:t>
            </a:r>
            <a:r>
              <a:rPr lang="en-US" altLang="en-US" dirty="0">
                <a:latin typeface="+mn-lt"/>
                <a:ea typeface="ＭＳ Ｐゴシック" pitchFamily="34" charset="-128"/>
              </a:rPr>
              <a:t>; they either already are or not.</a:t>
            </a:r>
          </a:p>
          <a:p>
            <a:pPr defTabSz="457200">
              <a:lnSpc>
                <a:spcPct val="90000"/>
              </a:lnSpc>
            </a:pPr>
            <a:r>
              <a:rPr lang="en-US" altLang="en-US" dirty="0">
                <a:latin typeface="+mn-lt"/>
                <a:ea typeface="ＭＳ Ｐゴシック" pitchFamily="34" charset="-128"/>
              </a:rPr>
              <a:t>		b) Therefore, we cannot say what causes what; it could be that maximizers tend to be less satisfied, which leads to maximizing </a:t>
            </a:r>
            <a:r>
              <a:rPr lang="en-US" altLang="en-US" dirty="0" err="1">
                <a:latin typeface="+mn-lt"/>
                <a:ea typeface="ＭＳ Ｐゴシック" pitchFamily="34" charset="-128"/>
              </a:rPr>
              <a:t>behaviour</a:t>
            </a:r>
            <a:r>
              <a:rPr lang="en-US" altLang="en-US" dirty="0">
                <a:latin typeface="+mn-lt"/>
                <a:ea typeface="ＭＳ Ｐゴシック" pitchFamily="34" charset="-128"/>
              </a:rPr>
              <a:t>.</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2) </a:t>
            </a:r>
            <a:r>
              <a:rPr lang="en-US" altLang="en-US" i="1" dirty="0">
                <a:latin typeface="+mn-lt"/>
                <a:ea typeface="ＭＳ Ｐゴシック" pitchFamily="34" charset="-128"/>
              </a:rPr>
              <a:t>Why is this relevant?</a:t>
            </a: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Recent research shows that maximizers are more likely to plan effectively for the future (career, retirement, life satisfaction, well-being).</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67</a:t>
            </a:fld>
            <a:endParaRPr lang="en-US" dirty="0"/>
          </a:p>
        </p:txBody>
      </p:sp>
    </p:spTree>
    <p:extLst>
      <p:ext uri="{BB962C8B-B14F-4D97-AF65-F5344CB8AC3E}">
        <p14:creationId xmlns:p14="http://schemas.microsoft.com/office/powerpoint/2010/main" val="105308692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80000"/>
              </a:lnSpc>
            </a:pPr>
            <a:r>
              <a:rPr lang="en-US" altLang="en-US" sz="1200" b="1" dirty="0">
                <a:latin typeface="+mn-lt"/>
                <a:ea typeface="ＭＳ Ｐゴシック" pitchFamily="34" charset="-128"/>
              </a:rPr>
              <a:t>Know</a:t>
            </a:r>
            <a:r>
              <a:rPr lang="en-US" altLang="en-US" sz="1200" dirty="0">
                <a:latin typeface="+mn-lt"/>
                <a:ea typeface="ＭＳ Ｐゴシック" pitchFamily="34" charset="-128"/>
              </a:rPr>
              <a:t> the key terminology from the study of language.</a:t>
            </a:r>
          </a:p>
          <a:p>
            <a:pPr lvl="1">
              <a:lnSpc>
                <a:spcPct val="80000"/>
              </a:lnSpc>
            </a:pPr>
            <a:r>
              <a:rPr lang="en-US" altLang="en-US" sz="1200" dirty="0">
                <a:latin typeface="+mn-lt"/>
                <a:ea typeface="ＭＳ Ｐゴシック" pitchFamily="34" charset="-128"/>
              </a:rPr>
              <a:t>See bold, italicized terms below.</a:t>
            </a:r>
          </a:p>
          <a:p>
            <a:pPr>
              <a:lnSpc>
                <a:spcPct val="80000"/>
              </a:lnSpc>
            </a:pPr>
            <a:r>
              <a:rPr lang="en-US" altLang="en-US" sz="1200" dirty="0">
                <a:latin typeface="+mn-lt"/>
                <a:ea typeface="ＭＳ Ｐゴシック" pitchFamily="34" charset="-128"/>
              </a:rPr>
              <a:t> </a:t>
            </a:r>
          </a:p>
          <a:p>
            <a:pPr>
              <a:lnSpc>
                <a:spcPct val="80000"/>
              </a:lnSpc>
            </a:pPr>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how language is structured.</a:t>
            </a:r>
          </a:p>
          <a:p>
            <a:pPr lvl="1">
              <a:lnSpc>
                <a:spcPct val="80000"/>
              </a:lnSpc>
            </a:pPr>
            <a:r>
              <a:rPr lang="en-US" altLang="en-US" sz="1200" dirty="0">
                <a:latin typeface="+mn-lt"/>
                <a:ea typeface="ＭＳ Ｐゴシック" pitchFamily="34" charset="-128"/>
              </a:rPr>
              <a:t>Sentences are broken down into words that are arranged according to grammatical rules (syntax). The relationship between words and their meaning is referred to as semantics. Words can be broken down into morphemes, the smallest meaningful units of speech, and phonemes, the smallest sound units that make up speech.</a:t>
            </a:r>
          </a:p>
          <a:p>
            <a:pPr>
              <a:lnSpc>
                <a:spcPct val="80000"/>
              </a:lnSpc>
            </a:pPr>
            <a:r>
              <a:rPr lang="en-US" altLang="en-US" sz="1200" dirty="0">
                <a:latin typeface="+mn-lt"/>
                <a:ea typeface="ＭＳ Ｐゴシック" pitchFamily="34" charset="-128"/>
              </a:rPr>
              <a:t> </a:t>
            </a:r>
          </a:p>
          <a:p>
            <a:pPr>
              <a:lnSpc>
                <a:spcPct val="80000"/>
              </a:lnSpc>
            </a:pPr>
            <a:r>
              <a:rPr lang="en-US" altLang="en-US" sz="1200" b="1" dirty="0">
                <a:latin typeface="+mn-lt"/>
                <a:ea typeface="ＭＳ Ｐゴシック" pitchFamily="34" charset="-128"/>
              </a:rPr>
              <a:t>Understand</a:t>
            </a:r>
            <a:r>
              <a:rPr lang="en-US" altLang="en-US" sz="1200" dirty="0">
                <a:latin typeface="+mn-lt"/>
                <a:ea typeface="ＭＳ Ｐゴシック" pitchFamily="34" charset="-128"/>
              </a:rPr>
              <a:t> how genes and the brain are involved in language use.</a:t>
            </a:r>
          </a:p>
          <a:p>
            <a:pPr lvl="1">
              <a:lnSpc>
                <a:spcPct val="80000"/>
              </a:lnSpc>
            </a:pPr>
            <a:r>
              <a:rPr lang="en-US" altLang="en-US" sz="1200" dirty="0">
                <a:latin typeface="+mn-lt"/>
                <a:ea typeface="ＭＳ Ｐゴシック" pitchFamily="34" charset="-128"/>
              </a:rPr>
              <a:t>Studies of the KE family show that the FOXP2 gene is involved in our ability to speak. However, mutation to this gene does not necessarily impair people</a:t>
            </a:r>
            <a:r>
              <a:rPr lang="ja-JP" altLang="en-US" sz="1200" dirty="0">
                <a:latin typeface="+mn-lt"/>
                <a:ea typeface="ＭＳ Ｐゴシック" pitchFamily="34" charset="-128"/>
              </a:rPr>
              <a:t>’</a:t>
            </a:r>
            <a:r>
              <a:rPr lang="en-US" altLang="ja-JP" sz="1200" dirty="0">
                <a:latin typeface="+mn-lt"/>
                <a:ea typeface="ＭＳ Ｐゴシック" pitchFamily="34" charset="-128"/>
              </a:rPr>
              <a:t>s ability to think. Thus the FOXP2 gene seems to be important for just one of many aspects of human language. Multiple brain areas are involved in language—two particularly important ones are </a:t>
            </a:r>
            <a:r>
              <a:rPr lang="en-US" altLang="ja-JP"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and Wernicke</a:t>
            </a:r>
            <a:r>
              <a:rPr lang="ja-JP" altLang="en-US" sz="1200" dirty="0">
                <a:latin typeface="+mn-lt"/>
                <a:ea typeface="ＭＳ Ｐゴシック" pitchFamily="34" charset="-128"/>
              </a:rPr>
              <a:t>’</a:t>
            </a:r>
            <a:r>
              <a:rPr lang="en-US" altLang="ja-JP" sz="1200" dirty="0">
                <a:latin typeface="+mn-lt"/>
                <a:ea typeface="ＭＳ Ｐゴシック" pitchFamily="34" charset="-128"/>
              </a:rPr>
              <a:t>s areas.</a:t>
            </a:r>
          </a:p>
          <a:p>
            <a:pPr>
              <a:lnSpc>
                <a:spcPct val="80000"/>
              </a:lnSpc>
            </a:pPr>
            <a:r>
              <a:rPr lang="en-US" altLang="en-US" sz="1200" dirty="0">
                <a:latin typeface="+mn-lt"/>
                <a:ea typeface="ＭＳ Ｐゴシック" pitchFamily="34" charset="-128"/>
              </a:rPr>
              <a:t> </a:t>
            </a:r>
          </a:p>
          <a:p>
            <a:pPr>
              <a:lnSpc>
                <a:spcPct val="80000"/>
              </a:lnSpc>
            </a:pPr>
            <a:r>
              <a:rPr lang="en-US" altLang="en-US" sz="1200" b="1" dirty="0">
                <a:latin typeface="+mn-lt"/>
                <a:ea typeface="ＭＳ Ｐゴシック" pitchFamily="34" charset="-128"/>
              </a:rPr>
              <a:t>Apply</a:t>
            </a:r>
            <a:r>
              <a:rPr lang="en-US" altLang="en-US" sz="1200" dirty="0">
                <a:latin typeface="+mn-lt"/>
                <a:ea typeface="ＭＳ Ｐゴシック" pitchFamily="34" charset="-128"/>
              </a:rPr>
              <a:t> your knowledge to distinguish between units of language such as phonemes and morphemes.</a:t>
            </a:r>
          </a:p>
          <a:p>
            <a:pPr lvl="1">
              <a:lnSpc>
                <a:spcPct val="80000"/>
              </a:lnSpc>
            </a:pPr>
            <a:r>
              <a:rPr lang="en-US" altLang="en-US" sz="1200" dirty="0">
                <a:latin typeface="+mn-lt"/>
                <a:ea typeface="ＭＳ Ｐゴシック" pitchFamily="34" charset="-128"/>
              </a:rPr>
              <a:t>Students should be able to identify phonemes and morphemes from a list, as well as whether any can count as both.</a:t>
            </a:r>
          </a:p>
          <a:p>
            <a:pPr>
              <a:lnSpc>
                <a:spcPct val="80000"/>
              </a:lnSpc>
            </a:pPr>
            <a:r>
              <a:rPr lang="en-US" altLang="en-US" sz="1200" dirty="0">
                <a:latin typeface="+mn-lt"/>
                <a:ea typeface="ＭＳ Ｐゴシック" pitchFamily="34" charset="-128"/>
              </a:rPr>
              <a:t> </a:t>
            </a:r>
          </a:p>
          <a:p>
            <a:pPr>
              <a:lnSpc>
                <a:spcPct val="80000"/>
              </a:lnSpc>
            </a:pPr>
            <a:r>
              <a:rPr lang="en-US" altLang="en-US" sz="1200" b="1" dirty="0">
                <a:latin typeface="+mn-lt"/>
                <a:ea typeface="ＭＳ Ｐゴシック" pitchFamily="34" charset="-128"/>
              </a:rPr>
              <a:t>Analyze</a:t>
            </a:r>
            <a:r>
              <a:rPr lang="en-US" altLang="en-US" sz="1200" dirty="0">
                <a:latin typeface="+mn-lt"/>
                <a:ea typeface="ＭＳ Ｐゴシック" pitchFamily="34" charset="-128"/>
              </a:rPr>
              <a:t> whether species other than humans are able to use language.</a:t>
            </a:r>
          </a:p>
          <a:p>
            <a:pPr lvl="1">
              <a:lnSpc>
                <a:spcPct val="80000"/>
              </a:lnSpc>
            </a:pPr>
            <a:r>
              <a:rPr lang="en-US" altLang="en-US" sz="1200" dirty="0">
                <a:latin typeface="+mn-lt"/>
                <a:ea typeface="ＭＳ Ｐゴシック" pitchFamily="34" charset="-128"/>
              </a:rPr>
              <a:t>Nonhuman species certainly seem capable of acquiring certain aspects of human language. Studies with apes have shown that they can learn and use some of the ASK signs or, in the case of </a:t>
            </a:r>
            <a:r>
              <a:rPr lang="en-US" altLang="en-US" sz="1200" dirty="0" err="1">
                <a:latin typeface="+mn-lt"/>
                <a:ea typeface="ＭＳ Ｐゴシック" pitchFamily="34" charset="-128"/>
              </a:rPr>
              <a:t>Kanzi</a:t>
            </a:r>
            <a:r>
              <a:rPr lang="en-US" altLang="en-US" sz="1200" dirty="0">
                <a:latin typeface="+mn-lt"/>
                <a:ea typeface="ＭＳ Ｐゴシック" pitchFamily="34" charset="-128"/>
              </a:rPr>
              <a:t>, use an artificial language system involving arbitrary symbols (</a:t>
            </a:r>
            <a:r>
              <a:rPr lang="en-US" altLang="en-US" sz="1200" dirty="0" err="1">
                <a:latin typeface="+mn-lt"/>
                <a:ea typeface="ＭＳ Ｐゴシック" pitchFamily="34" charset="-128"/>
              </a:rPr>
              <a:t>lexigrams</a:t>
            </a:r>
            <a:r>
              <a:rPr lang="en-US" altLang="en-US" sz="1200" dirty="0">
                <a:latin typeface="+mn-lt"/>
                <a:ea typeface="ＭＳ Ｐゴシック" pitchFamily="34" charset="-128"/>
              </a:rPr>
              <a:t>). Critics have pointed out that many differences between human and nonhuman use of language remain.</a:t>
            </a:r>
          </a:p>
        </p:txBody>
      </p:sp>
      <p:sp>
        <p:nvSpPr>
          <p:cNvPr id="4" name="Slide Number Placeholder 3"/>
          <p:cNvSpPr>
            <a:spLocks noGrp="1"/>
          </p:cNvSpPr>
          <p:nvPr>
            <p:ph type="sldNum" sz="quarter" idx="10"/>
          </p:nvPr>
        </p:nvSpPr>
        <p:spPr/>
        <p:txBody>
          <a:bodyPr/>
          <a:lstStyle/>
          <a:p>
            <a:fld id="{A73D6722-9B4D-4E29-B226-C325925A8118}" type="slidenum">
              <a:rPr lang="en-US" smtClean="0"/>
              <a:t>68</a:t>
            </a:fld>
            <a:endParaRPr lang="en-US" dirty="0"/>
          </a:p>
        </p:txBody>
      </p:sp>
    </p:spTree>
    <p:extLst>
      <p:ext uri="{BB962C8B-B14F-4D97-AF65-F5344CB8AC3E}">
        <p14:creationId xmlns:p14="http://schemas.microsoft.com/office/powerpoint/2010/main" val="77133736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The most unique and complex aspects of language are based in the left hemisphere (for most) in the regions known as Wernicke</a:t>
            </a:r>
            <a:r>
              <a:rPr lang="ja-JP" altLang="en-US" sz="1200" dirty="0">
                <a:latin typeface="+mn-lt"/>
                <a:ea typeface="ＭＳ Ｐゴシック" pitchFamily="34" charset="-128"/>
              </a:rPr>
              <a:t>’</a:t>
            </a:r>
            <a:r>
              <a:rPr lang="en-US" altLang="ja-JP" sz="1200" dirty="0">
                <a:latin typeface="+mn-lt"/>
                <a:ea typeface="ＭＳ Ｐゴシック" pitchFamily="34" charset="-128"/>
              </a:rPr>
              <a:t>s area and </a:t>
            </a:r>
            <a:r>
              <a:rPr lang="en-US" altLang="ja-JP"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(Module 3.3).</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Damage to these areas results in aphasias.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Aphasias (p. 316)</a:t>
            </a:r>
            <a:r>
              <a:rPr lang="en-US" altLang="en-US" sz="1200" i="1" dirty="0">
                <a:latin typeface="+mn-lt"/>
                <a:ea typeface="ＭＳ Ｐゴシック" pitchFamily="34" charset="-128"/>
              </a:rPr>
              <a:t> are language disorders caused by damage to the brain structures that support using and understanding language.</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Located toward the middle, back portion of the temporal lobe, is Wernicke</a:t>
            </a:r>
            <a:r>
              <a:rPr lang="ja-JP" altLang="en-US" sz="1200" dirty="0">
                <a:latin typeface="+mn-lt"/>
                <a:ea typeface="ＭＳ Ｐゴシック" pitchFamily="34" charset="-128"/>
              </a:rPr>
              <a:t>’</a:t>
            </a:r>
            <a:r>
              <a:rPr lang="en-US" altLang="ja-JP" sz="1200" dirty="0">
                <a:latin typeface="+mn-lt"/>
                <a:ea typeface="ＭＳ Ｐゴシック" pitchFamily="34" charset="-128"/>
              </a:rPr>
              <a:t>s area (Figure 8.20).</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Wernicke</a:t>
            </a:r>
            <a:r>
              <a:rPr lang="ja-JP" altLang="en-US" sz="1200" b="1" i="1" dirty="0">
                <a:latin typeface="+mn-lt"/>
                <a:ea typeface="ＭＳ Ｐゴシック" pitchFamily="34" charset="-128"/>
              </a:rPr>
              <a:t>’</a:t>
            </a:r>
            <a:r>
              <a:rPr lang="en-US" altLang="ja-JP" sz="1200" b="1" i="1" dirty="0">
                <a:latin typeface="+mn-lt"/>
                <a:ea typeface="ＭＳ Ｐゴシック" pitchFamily="34" charset="-128"/>
              </a:rPr>
              <a:t>s Area (p. 316)</a:t>
            </a:r>
            <a:r>
              <a:rPr lang="en-US" altLang="ja-JP" sz="1200" i="1" dirty="0">
                <a:latin typeface="+mn-lt"/>
                <a:ea typeface="ＭＳ Ｐゴシック" pitchFamily="34" charset="-128"/>
              </a:rPr>
              <a:t> the area of the brain most associated with finding the meaning of words.</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Damage to this area results in Wernicke</a:t>
            </a:r>
            <a:r>
              <a:rPr lang="ja-JP" altLang="en-US" sz="1200" dirty="0">
                <a:latin typeface="+mn-lt"/>
                <a:ea typeface="ＭＳ Ｐゴシック" pitchFamily="34" charset="-128"/>
              </a:rPr>
              <a:t>’</a:t>
            </a:r>
            <a:r>
              <a:rPr lang="en-US" altLang="ja-JP" sz="1200" dirty="0">
                <a:latin typeface="+mn-lt"/>
                <a:ea typeface="ＭＳ Ｐゴシック" pitchFamily="34" charset="-128"/>
              </a:rPr>
              <a:t>s aphasia: a language disorder in which a person has difficulty understand the words he or she hears.</a:t>
            </a:r>
          </a:p>
          <a:p>
            <a:pPr defTabSz="457200">
              <a:lnSpc>
                <a:spcPct val="80000"/>
              </a:lnSpc>
            </a:pPr>
            <a:r>
              <a:rPr lang="en-US" altLang="en-US" sz="1200" dirty="0">
                <a:latin typeface="+mn-lt"/>
                <a:ea typeface="ＭＳ Ｐゴシック" pitchFamily="34" charset="-128"/>
              </a:rPr>
              <a:t>		a) This problem involves semantics rather than syntax because the person can talk, but the word choices make no sense.</a:t>
            </a:r>
          </a:p>
          <a:p>
            <a:pPr defTabSz="457200">
              <a:lnSpc>
                <a:spcPct val="80000"/>
              </a:lnSpc>
            </a:pPr>
            <a:r>
              <a:rPr lang="en-US" altLang="en-US" sz="1200" dirty="0">
                <a:latin typeface="+mn-lt"/>
                <a:ea typeface="ＭＳ Ｐゴシック" pitchFamily="34" charset="-128"/>
              </a:rPr>
              <a:t>		b) For example, a conversation with someone with Wernicke</a:t>
            </a:r>
            <a:r>
              <a:rPr lang="ja-JP" altLang="en-US" sz="1200" dirty="0">
                <a:latin typeface="+mn-lt"/>
                <a:ea typeface="ＭＳ Ｐゴシック" pitchFamily="34" charset="-128"/>
              </a:rPr>
              <a:t>’</a:t>
            </a:r>
            <a:r>
              <a:rPr lang="en-US" altLang="ja-JP" sz="1200" dirty="0">
                <a:latin typeface="+mn-lt"/>
                <a:ea typeface="ＭＳ Ｐゴシック" pitchFamily="34" charset="-128"/>
              </a:rPr>
              <a:t>s aphasia might look like: </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i="1" dirty="0">
                <a:latin typeface="+mn-lt"/>
                <a:ea typeface="ＭＳ Ｐゴシック" pitchFamily="34" charset="-128"/>
              </a:rPr>
              <a:t>		Examiner</a:t>
            </a:r>
            <a:r>
              <a:rPr lang="en-US" altLang="en-US" sz="1200" dirty="0">
                <a:latin typeface="+mn-lt"/>
                <a:ea typeface="ＭＳ Ｐゴシック" pitchFamily="34" charset="-128"/>
              </a:rPr>
              <a:t>: Do you like it here in Kansas City?</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Person</a:t>
            </a:r>
            <a:r>
              <a:rPr lang="en-US" altLang="en-US" sz="1200" dirty="0">
                <a:latin typeface="+mn-lt"/>
                <a:ea typeface="ＭＳ Ｐゴシック" pitchFamily="34" charset="-128"/>
              </a:rPr>
              <a:t> </a:t>
            </a:r>
            <a:r>
              <a:rPr lang="en-US" altLang="en-US" sz="1200" i="1" dirty="0">
                <a:latin typeface="+mn-lt"/>
                <a:ea typeface="ＭＳ Ｐゴシック" pitchFamily="34" charset="-128"/>
              </a:rPr>
              <a:t>with</a:t>
            </a:r>
            <a:r>
              <a:rPr lang="en-US" altLang="en-US" sz="1200" dirty="0">
                <a:latin typeface="+mn-lt"/>
                <a:ea typeface="ＭＳ Ｐゴシック" pitchFamily="34" charset="-128"/>
              </a:rPr>
              <a:t> </a:t>
            </a:r>
            <a:r>
              <a:rPr lang="en-US" altLang="en-US" sz="1200" i="1" dirty="0">
                <a:latin typeface="+mn-lt"/>
                <a:ea typeface="ＭＳ Ｐゴシック" pitchFamily="34" charset="-128"/>
              </a:rPr>
              <a:t>aphasia</a:t>
            </a:r>
            <a:r>
              <a:rPr lang="en-US" altLang="en-US" sz="1200" dirty="0">
                <a:latin typeface="+mn-lt"/>
                <a:ea typeface="ＭＳ Ｐゴシック" pitchFamily="34" charset="-128"/>
              </a:rPr>
              <a:t>: Yes, I am.</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Examiner</a:t>
            </a:r>
            <a:r>
              <a:rPr lang="en-US" altLang="en-US" sz="1200" dirty="0">
                <a:latin typeface="+mn-lt"/>
                <a:ea typeface="ＭＳ Ｐゴシック" pitchFamily="34" charset="-128"/>
              </a:rPr>
              <a:t>: I</a:t>
            </a:r>
            <a:r>
              <a:rPr lang="ja-JP" altLang="en-US" sz="1200" dirty="0">
                <a:latin typeface="+mn-lt"/>
                <a:ea typeface="ＭＳ Ｐゴシック" pitchFamily="34" charset="-128"/>
              </a:rPr>
              <a:t>’</a:t>
            </a:r>
            <a:r>
              <a:rPr lang="en-US" altLang="ja-JP" sz="1200" dirty="0">
                <a:latin typeface="+mn-lt"/>
                <a:ea typeface="ＭＳ Ｐゴシック" pitchFamily="34" charset="-128"/>
              </a:rPr>
              <a:t>d like to have you tell me something about your problem.</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Person</a:t>
            </a:r>
            <a:r>
              <a:rPr lang="en-US" altLang="en-US" sz="1200" dirty="0">
                <a:latin typeface="+mn-lt"/>
                <a:ea typeface="ＭＳ Ｐゴシック" pitchFamily="34" charset="-128"/>
              </a:rPr>
              <a:t> </a:t>
            </a:r>
            <a:r>
              <a:rPr lang="en-US" altLang="en-US" sz="1200" i="1" dirty="0">
                <a:latin typeface="+mn-lt"/>
                <a:ea typeface="ＭＳ Ｐゴシック" pitchFamily="34" charset="-128"/>
              </a:rPr>
              <a:t>with</a:t>
            </a:r>
            <a:r>
              <a:rPr lang="en-US" altLang="en-US" sz="1200" dirty="0">
                <a:latin typeface="+mn-lt"/>
                <a:ea typeface="ＭＳ Ｐゴシック" pitchFamily="34" charset="-128"/>
              </a:rPr>
              <a:t> </a:t>
            </a:r>
            <a:r>
              <a:rPr lang="en-US" altLang="en-US" sz="1200" i="1" dirty="0">
                <a:latin typeface="+mn-lt"/>
                <a:ea typeface="ＭＳ Ｐゴシック" pitchFamily="34" charset="-128"/>
              </a:rPr>
              <a:t>aphasia</a:t>
            </a:r>
            <a:r>
              <a:rPr lang="en-US" altLang="en-US" sz="1200" dirty="0">
                <a:latin typeface="+mn-lt"/>
                <a:ea typeface="ＭＳ Ｐゴシック" pitchFamily="34" charset="-128"/>
              </a:rPr>
              <a:t>: Yes, I, ugh, cannot hill all of my way. I cannot talk all of the things I do, and part of the part I can go alright, but I cannot tell from the other people. I usually most of my things. I know what can I talk and know what they are, but I cannot always come back even though I know they should be in, and I know should something eely I should know what I</a:t>
            </a:r>
            <a:r>
              <a:rPr lang="ja-JP" altLang="en-US" sz="1200" dirty="0">
                <a:latin typeface="+mn-lt"/>
                <a:ea typeface="ＭＳ Ｐゴシック" pitchFamily="34" charset="-128"/>
              </a:rPr>
              <a:t>’</a:t>
            </a:r>
            <a:r>
              <a:rPr lang="en-US" altLang="ja-JP" sz="1200" dirty="0">
                <a:latin typeface="+mn-lt"/>
                <a:ea typeface="ＭＳ Ｐゴシック" pitchFamily="34" charset="-128"/>
              </a:rPr>
              <a:t>m doing …			 </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appears adjacent to a strip of the brain known as the motor cortex that helps us control body movements (Figure 8.20).</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This area helps physically produce speech, but also in syntax and processing musical notes.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err="1">
                <a:latin typeface="+mn-lt"/>
                <a:ea typeface="ＭＳ Ｐゴシック" pitchFamily="34" charset="-128"/>
              </a:rPr>
              <a:t>Broca</a:t>
            </a:r>
            <a:r>
              <a:rPr lang="ja-JP" altLang="en-US" sz="1200" b="1" i="1" dirty="0">
                <a:latin typeface="+mn-lt"/>
                <a:ea typeface="ＭＳ Ｐゴシック" pitchFamily="34" charset="-128"/>
              </a:rPr>
              <a:t>’</a:t>
            </a:r>
            <a:r>
              <a:rPr lang="en-US" altLang="ja-JP" sz="1200" b="1" i="1" dirty="0">
                <a:latin typeface="+mn-lt"/>
                <a:ea typeface="ＭＳ Ｐゴシック" pitchFamily="34" charset="-128"/>
              </a:rPr>
              <a:t>s area (p. 316)</a:t>
            </a:r>
            <a:r>
              <a:rPr lang="en-US" altLang="ja-JP" sz="1200" i="1" dirty="0">
                <a:latin typeface="+mn-lt"/>
                <a:ea typeface="ＭＳ Ｐゴシック" pitchFamily="34" charset="-128"/>
              </a:rPr>
              <a:t> is a frontal lobe structure that controls our ability to articulate speech sounds that compose words.</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ii) A person with damage to this area will most likely be diagnosed with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aphasia.</a:t>
            </a:r>
          </a:p>
          <a:p>
            <a:pPr defTabSz="457200">
              <a:lnSpc>
                <a:spcPct val="80000"/>
              </a:lnSpc>
            </a:pPr>
            <a:r>
              <a:rPr lang="en-US" altLang="en-US" sz="1200" dirty="0">
                <a:latin typeface="+mn-lt"/>
                <a:ea typeface="ＭＳ Ｐゴシック" pitchFamily="34" charset="-128"/>
              </a:rPr>
              <a:t>		a) An individual can still speak, but it is very difficult and consists of limited single words filled with pauses. Even gesturing with speech can be affected.</a:t>
            </a:r>
          </a:p>
          <a:p>
            <a:pPr defTabSz="457200">
              <a:lnSpc>
                <a:spcPct val="80000"/>
              </a:lnSpc>
            </a:pPr>
            <a:r>
              <a:rPr lang="en-US" altLang="en-US" sz="1200" dirty="0">
                <a:latin typeface="+mn-lt"/>
                <a:ea typeface="ＭＳ Ｐゴシック" pitchFamily="34" charset="-128"/>
              </a:rPr>
              <a:t>		b) A conversation with someone with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aphasia might look like: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Examiner</a:t>
            </a:r>
            <a:r>
              <a:rPr lang="en-US" altLang="en-US" sz="1200" dirty="0">
                <a:latin typeface="+mn-lt"/>
                <a:ea typeface="ＭＳ Ｐゴシック" pitchFamily="34" charset="-128"/>
              </a:rPr>
              <a:t>: Tell me, what did you do before you retired?</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Person</a:t>
            </a:r>
            <a:r>
              <a:rPr lang="en-US" altLang="en-US" sz="1200" dirty="0">
                <a:latin typeface="+mn-lt"/>
                <a:ea typeface="ＭＳ Ｐゴシック" pitchFamily="34" charset="-128"/>
              </a:rPr>
              <a:t> </a:t>
            </a:r>
            <a:r>
              <a:rPr lang="en-US" altLang="en-US" sz="1200" i="1" dirty="0">
                <a:latin typeface="+mn-lt"/>
                <a:ea typeface="ＭＳ Ｐゴシック" pitchFamily="34" charset="-128"/>
              </a:rPr>
              <a:t>with</a:t>
            </a:r>
            <a:r>
              <a:rPr lang="en-US" altLang="en-US" sz="1200" dirty="0">
                <a:latin typeface="+mn-lt"/>
                <a:ea typeface="ＭＳ Ｐゴシック" pitchFamily="34" charset="-128"/>
              </a:rPr>
              <a:t> </a:t>
            </a:r>
            <a:r>
              <a:rPr lang="en-US" altLang="en-US" sz="1200" i="1" dirty="0">
                <a:latin typeface="+mn-lt"/>
                <a:ea typeface="ＭＳ Ｐゴシック" pitchFamily="34" charset="-128"/>
              </a:rPr>
              <a:t>aphasia</a:t>
            </a:r>
            <a:r>
              <a:rPr lang="en-US" altLang="en-US" sz="1200" dirty="0">
                <a:latin typeface="+mn-lt"/>
                <a:ea typeface="ＭＳ Ｐゴシック" pitchFamily="34" charset="-128"/>
              </a:rPr>
              <a:t>: Uh, uh, uh, pub, par, </a:t>
            </a:r>
            <a:r>
              <a:rPr lang="en-US" altLang="en-US" sz="1200" dirty="0" err="1">
                <a:latin typeface="+mn-lt"/>
                <a:ea typeface="ＭＳ Ｐゴシック" pitchFamily="34" charset="-128"/>
              </a:rPr>
              <a:t>partender</a:t>
            </a:r>
            <a:r>
              <a:rPr lang="en-US" altLang="en-US" sz="1200" dirty="0">
                <a:latin typeface="+mn-lt"/>
                <a:ea typeface="ＭＳ Ｐゴシック" pitchFamily="34" charset="-128"/>
              </a:rPr>
              <a:t>, no.</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Examiner</a:t>
            </a:r>
            <a:r>
              <a:rPr lang="en-US" altLang="en-US" sz="1200" dirty="0">
                <a:latin typeface="+mn-lt"/>
                <a:ea typeface="ＭＳ Ｐゴシック" pitchFamily="34" charset="-128"/>
              </a:rPr>
              <a:t>: Carpenter?</a:t>
            </a:r>
          </a:p>
          <a:p>
            <a:pPr defTabSz="457200">
              <a:lnSpc>
                <a:spcPct val="80000"/>
              </a:lnSpc>
            </a:pPr>
            <a:r>
              <a:rPr lang="en-US" altLang="en-US" sz="1200" dirty="0">
                <a:latin typeface="+mn-lt"/>
                <a:ea typeface="ＭＳ Ｐゴシック" pitchFamily="34" charset="-128"/>
              </a:rPr>
              <a:t>		</a:t>
            </a:r>
            <a:r>
              <a:rPr lang="en-US" altLang="en-US" sz="1200" i="1" dirty="0">
                <a:latin typeface="+mn-lt"/>
                <a:ea typeface="ＭＳ Ｐゴシック" pitchFamily="34" charset="-128"/>
              </a:rPr>
              <a:t>Person</a:t>
            </a:r>
            <a:r>
              <a:rPr lang="en-US" altLang="en-US" sz="1200" dirty="0">
                <a:latin typeface="+mn-lt"/>
                <a:ea typeface="ＭＳ Ｐゴシック" pitchFamily="34" charset="-128"/>
              </a:rPr>
              <a:t> </a:t>
            </a:r>
            <a:r>
              <a:rPr lang="en-US" altLang="en-US" sz="1200" i="1" dirty="0">
                <a:latin typeface="+mn-lt"/>
                <a:ea typeface="ＭＳ Ｐゴシック" pitchFamily="34" charset="-128"/>
              </a:rPr>
              <a:t>with</a:t>
            </a:r>
            <a:r>
              <a:rPr lang="en-US" altLang="en-US" sz="1200" dirty="0">
                <a:latin typeface="+mn-lt"/>
                <a:ea typeface="ＭＳ Ｐゴシック" pitchFamily="34" charset="-128"/>
              </a:rPr>
              <a:t> </a:t>
            </a:r>
            <a:r>
              <a:rPr lang="en-US" altLang="en-US" sz="1200" i="1" dirty="0">
                <a:latin typeface="+mn-lt"/>
                <a:ea typeface="ＭＳ Ｐゴシック" pitchFamily="34" charset="-128"/>
              </a:rPr>
              <a:t>aphasia</a:t>
            </a:r>
            <a:r>
              <a:rPr lang="en-US" altLang="en-US" sz="1200" dirty="0">
                <a:latin typeface="+mn-lt"/>
                <a:ea typeface="ＭＳ Ｐゴシック" pitchFamily="34" charset="-128"/>
              </a:rPr>
              <a:t>: (Nodding to signal yes) Carpenter, </a:t>
            </a:r>
            <a:r>
              <a:rPr lang="en-US" altLang="en-US" sz="1200" dirty="0" err="1">
                <a:latin typeface="+mn-lt"/>
                <a:ea typeface="ＭＳ Ｐゴシック" pitchFamily="34" charset="-128"/>
              </a:rPr>
              <a:t>tuh</a:t>
            </a:r>
            <a:r>
              <a:rPr lang="en-US" altLang="en-US" sz="1200" dirty="0">
                <a:latin typeface="+mn-lt"/>
                <a:ea typeface="ＭＳ Ｐゴシック" pitchFamily="34" charset="-128"/>
              </a:rPr>
              <a:t>, </a:t>
            </a:r>
            <a:r>
              <a:rPr lang="en-US" altLang="en-US" sz="1200" dirty="0" err="1">
                <a:latin typeface="+mn-lt"/>
                <a:ea typeface="ＭＳ Ｐゴシック" pitchFamily="34" charset="-128"/>
              </a:rPr>
              <a:t>tuh</a:t>
            </a:r>
            <a:r>
              <a:rPr lang="en-US" altLang="en-US" sz="1200" dirty="0">
                <a:latin typeface="+mn-lt"/>
                <a:ea typeface="ＭＳ Ｐゴシック" pitchFamily="34" charset="-128"/>
              </a:rPr>
              <a:t>, twenty year.</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iii) Individuals with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aphasia can understand questions and come up with answers, but just has trouble speaking.</a:t>
            </a:r>
          </a:p>
          <a:p>
            <a:pPr defTabSz="457200">
              <a:lnSpc>
                <a:spcPct val="80000"/>
              </a:lnSpc>
            </a:pPr>
            <a:r>
              <a:rPr lang="en-US" altLang="en-US" sz="1200" dirty="0">
                <a:latin typeface="+mn-lt"/>
                <a:ea typeface="ＭＳ Ｐゴシック" pitchFamily="34" charset="-128"/>
              </a:rPr>
              <a:t>		a) He had trouble saying </a:t>
            </a:r>
            <a:r>
              <a:rPr lang="ja-JP" altLang="en-US" sz="1200" dirty="0">
                <a:latin typeface="+mn-lt"/>
                <a:ea typeface="ＭＳ Ｐゴシック" pitchFamily="34" charset="-128"/>
              </a:rPr>
              <a:t>“</a:t>
            </a:r>
            <a:r>
              <a:rPr lang="en-US" altLang="ja-JP" sz="1200" dirty="0">
                <a:latin typeface="+mn-lt"/>
                <a:ea typeface="ＭＳ Ｐゴシック" pitchFamily="34" charset="-128"/>
              </a:rPr>
              <a:t>carpenter</a:t>
            </a:r>
            <a:r>
              <a:rPr lang="ja-JP" altLang="en-US" sz="1200" dirty="0">
                <a:latin typeface="+mn-lt"/>
                <a:ea typeface="ＭＳ Ｐゴシック" pitchFamily="34" charset="-128"/>
              </a:rPr>
              <a:t>”</a:t>
            </a:r>
            <a:r>
              <a:rPr lang="en-US" altLang="ja-JP" sz="1200" dirty="0">
                <a:latin typeface="+mn-lt"/>
                <a:ea typeface="ＭＳ Ｐゴシック" pitchFamily="34" charset="-128"/>
              </a:rPr>
              <a:t> and he missed the morpheme </a:t>
            </a:r>
            <a:r>
              <a:rPr lang="ja-JP" altLang="en-US" sz="1200" dirty="0">
                <a:latin typeface="+mn-lt"/>
                <a:ea typeface="ＭＳ Ｐゴシック" pitchFamily="34" charset="-128"/>
              </a:rPr>
              <a:t>“</a:t>
            </a:r>
            <a:r>
              <a:rPr lang="en-US" altLang="ja-JP" sz="1200" dirty="0">
                <a:latin typeface="+mn-lt"/>
                <a:ea typeface="ＭＳ Ｐゴシック" pitchFamily="34" charset="-128"/>
              </a:rPr>
              <a:t>S</a:t>
            </a:r>
            <a:r>
              <a:rPr lang="ja-JP" altLang="en-US" sz="1200" dirty="0">
                <a:latin typeface="+mn-lt"/>
                <a:ea typeface="ＭＳ Ｐゴシック" pitchFamily="34" charset="-128"/>
              </a:rPr>
              <a:t>”</a:t>
            </a:r>
            <a:r>
              <a:rPr lang="en-US" altLang="ja-JP" sz="1200" dirty="0">
                <a:latin typeface="+mn-lt"/>
                <a:ea typeface="ＭＳ Ｐゴシック" pitchFamily="34" charset="-128"/>
              </a:rPr>
              <a:t> from </a:t>
            </a:r>
            <a:r>
              <a:rPr lang="ja-JP" altLang="en-US" sz="1200" dirty="0">
                <a:latin typeface="+mn-lt"/>
                <a:ea typeface="ＭＳ Ｐゴシック" pitchFamily="34" charset="-128"/>
              </a:rPr>
              <a:t>“</a:t>
            </a:r>
            <a:r>
              <a:rPr lang="en-US" altLang="ja-JP" sz="1200" dirty="0">
                <a:latin typeface="+mn-lt"/>
                <a:ea typeface="ＭＳ Ｐゴシック" pitchFamily="34" charset="-128"/>
              </a:rPr>
              <a:t>twenty year."</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69</a:t>
            </a:fld>
            <a:endParaRPr lang="en-US" dirty="0"/>
          </a:p>
        </p:txBody>
      </p:sp>
    </p:spTree>
    <p:extLst>
      <p:ext uri="{BB962C8B-B14F-4D97-AF65-F5344CB8AC3E}">
        <p14:creationId xmlns:p14="http://schemas.microsoft.com/office/powerpoint/2010/main" val="1192798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Arial" pitchFamily="34" charset="0"/>
                <a:ea typeface="ＭＳ Ｐゴシック" pitchFamily="34" charset="-128"/>
              </a:rPr>
              <a:t>1) The </a:t>
            </a:r>
            <a:r>
              <a:rPr lang="en-US" altLang="en-US" sz="1200" dirty="0" err="1">
                <a:latin typeface="Arial" pitchFamily="34" charset="0"/>
                <a:ea typeface="ＭＳ Ｐゴシック" pitchFamily="34" charset="-128"/>
              </a:rPr>
              <a:t>behavioural</a:t>
            </a:r>
            <a:r>
              <a:rPr lang="en-US" altLang="en-US" sz="1200" dirty="0">
                <a:latin typeface="Arial" pitchFamily="34" charset="0"/>
                <a:ea typeface="ＭＳ Ｐゴシック" pitchFamily="34" charset="-128"/>
              </a:rPr>
              <a:t> measures psychologists use must also be reliable and valid.</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b="1" i="1" dirty="0">
                <a:latin typeface="Arial" pitchFamily="34" charset="0"/>
                <a:ea typeface="ＭＳ Ｐゴシック" pitchFamily="34" charset="-128"/>
              </a:rPr>
              <a:t>	Reliability (p. 32)</a:t>
            </a:r>
            <a:r>
              <a:rPr lang="en-US" altLang="en-US" sz="1200" i="1" dirty="0">
                <a:latin typeface="Arial" pitchFamily="34" charset="0"/>
                <a:ea typeface="ＭＳ Ｐゴシック" pitchFamily="34" charset="-128"/>
              </a:rPr>
              <a:t> is when a measure provides consistent and stable answers across multiple observations and points in time.</a:t>
            </a:r>
            <a:endParaRPr lang="en-US" altLang="en-US" sz="1200" dirty="0">
              <a:latin typeface="Arial" pitchFamily="34" charset="0"/>
              <a:ea typeface="ＭＳ Ｐゴシック" pitchFamily="34" charset="-128"/>
            </a:endParaRPr>
          </a:p>
          <a:p>
            <a:pPr defTabSz="457200">
              <a:lnSpc>
                <a:spcPct val="70000"/>
              </a:lnSpc>
            </a:pP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2) Multiple psychologists have to be able to observe individuals and record the same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a group of psychologist might observe children after they watch a violent TV program to see if they display aggressive </a:t>
            </a:r>
            <a:r>
              <a:rPr lang="en-US" altLang="en-US" sz="1200" dirty="0" err="1">
                <a:latin typeface="Arial" pitchFamily="34" charset="0"/>
                <a:ea typeface="ＭＳ Ｐゴシック" pitchFamily="34" charset="-128"/>
              </a:rPr>
              <a:t>behaviours</a:t>
            </a:r>
            <a:r>
              <a:rPr lang="en-US" altLang="en-US" sz="1200" dirty="0">
                <a:latin typeface="Arial" pitchFamily="34" charset="0"/>
                <a:ea typeface="ＭＳ Ｐゴシック" pitchFamily="34" charset="-128"/>
              </a:rPr>
              <a:t>.</a:t>
            </a:r>
          </a:p>
          <a:p>
            <a:pPr defTabSz="457200">
              <a:lnSpc>
                <a:spcPct val="70000"/>
              </a:lnSpc>
            </a:pPr>
            <a:r>
              <a:rPr lang="en-US" altLang="en-US" sz="1200" dirty="0">
                <a:latin typeface="Arial" pitchFamily="34" charset="0"/>
                <a:ea typeface="ＭＳ Ｐゴシック" pitchFamily="34" charset="-128"/>
              </a:rPr>
              <a:t>		a) To have high inter-rater reliability, researchers must carefully train the judges as to the operational definitions of what counts as aggression (e.g., specific actions, how long they last, what </a:t>
            </a:r>
            <a:r>
              <a:rPr lang="en-US" altLang="en-US" sz="1200" dirty="0" err="1">
                <a:latin typeface="Arial" pitchFamily="34" charset="0"/>
                <a:ea typeface="ＭＳ Ｐゴシック" pitchFamily="34" charset="-128"/>
              </a:rPr>
              <a:t>isn</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t aggression, etc.).</a:t>
            </a:r>
          </a:p>
          <a:p>
            <a:pPr defTabSz="457200">
              <a:lnSpc>
                <a:spcPct val="70000"/>
              </a:lnSpc>
            </a:pPr>
            <a:r>
              <a:rPr lang="en-US" altLang="en-US" sz="1200" dirty="0">
                <a:latin typeface="Arial" pitchFamily="34" charset="0"/>
                <a:ea typeface="ＭＳ Ｐゴシック" pitchFamily="34" charset="-128"/>
              </a:rPr>
              <a:t>	ii) In this example, the instruments doing the measuring are people, but the same principles apply to mechanical instruments.</a:t>
            </a:r>
          </a:p>
          <a:p>
            <a:pPr defTabSz="457200">
              <a:lnSpc>
                <a:spcPct val="70000"/>
              </a:lnSpc>
            </a:pPr>
            <a:r>
              <a:rPr lang="en-US" altLang="en-US" sz="1200" dirty="0">
                <a:latin typeface="Arial" pitchFamily="34" charset="0"/>
                <a:ea typeface="ＭＳ Ｐゴシック" pitchFamily="34" charset="-128"/>
              </a:rPr>
              <a:t>		a) Brain scanning machines, scales, etc. must also be reliable and consistent.</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3) Closely related to reliability is the concept of validity.</a:t>
            </a: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Validity (p. 32)</a:t>
            </a:r>
            <a:r>
              <a:rPr lang="en-US" altLang="en-US" sz="1200" i="1" dirty="0">
                <a:latin typeface="Arial" pitchFamily="34" charset="0"/>
                <a:ea typeface="ＭＳ Ｐゴシック" pitchFamily="34" charset="-128"/>
              </a:rPr>
              <a:t> is the degree to which an instrument or procedure actually measures what it claims to measure.</a:t>
            </a:r>
            <a:endParaRPr lang="en-US" altLang="en-US" sz="1200" dirty="0">
              <a:latin typeface="Arial" pitchFamily="34" charset="0"/>
              <a:ea typeface="ＭＳ Ｐゴシック" pitchFamily="34" charset="-128"/>
            </a:endParaRPr>
          </a:p>
          <a:p>
            <a:pPr defTabSz="457200">
              <a:lnSpc>
                <a:spcPct val="70000"/>
              </a:lnSpc>
            </a:pPr>
            <a:r>
              <a:rPr lang="en-US" altLang="en-US" sz="1200" dirty="0">
                <a:latin typeface="Arial" pitchFamily="34" charset="0"/>
                <a:ea typeface="ＭＳ Ｐゴシック" pitchFamily="34" charset="-128"/>
              </a:rPr>
              <a:t> </a:t>
            </a:r>
          </a:p>
          <a:p>
            <a:pPr defTabSz="457200">
              <a:lnSpc>
                <a:spcPct val="7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a psychologist could claim to measure intelligence based on shoe size.</a:t>
            </a:r>
          </a:p>
          <a:p>
            <a:pPr defTabSz="457200">
              <a:lnSpc>
                <a:spcPct val="70000"/>
              </a:lnSpc>
            </a:pPr>
            <a:r>
              <a:rPr lang="en-US" altLang="en-US" sz="1200" dirty="0">
                <a:latin typeface="Arial" pitchFamily="34" charset="0"/>
                <a:ea typeface="ＭＳ Ｐゴシック" pitchFamily="34" charset="-128"/>
              </a:rPr>
              <a:t>		a) S/He could give a clear operational definition of how to measure shoe size.</a:t>
            </a:r>
          </a:p>
          <a:p>
            <a:pPr defTabSz="457200">
              <a:lnSpc>
                <a:spcPct val="70000"/>
              </a:lnSpc>
            </a:pPr>
            <a:r>
              <a:rPr lang="en-US" altLang="en-US" sz="1200" dirty="0">
                <a:latin typeface="Arial" pitchFamily="34" charset="0"/>
                <a:ea typeface="ＭＳ Ｐゴシック" pitchFamily="34" charset="-128"/>
              </a:rPr>
              <a:t>		b) His/her measure of sure size could be reliable (a tape measure should give the same size every time).</a:t>
            </a:r>
          </a:p>
          <a:p>
            <a:pPr defTabSz="457200">
              <a:lnSpc>
                <a:spcPct val="70000"/>
              </a:lnSpc>
            </a:pPr>
            <a:r>
              <a:rPr lang="en-US" altLang="en-US" sz="1200" dirty="0">
                <a:latin typeface="Arial" pitchFamily="34" charset="0"/>
                <a:ea typeface="ＭＳ Ｐゴシック" pitchFamily="34" charset="-128"/>
              </a:rPr>
              <a:t>		c) However, shoe size is not a valid measure of intelligence.</a:t>
            </a:r>
          </a:p>
          <a:p>
            <a:pPr defTabSz="457200">
              <a:lnSpc>
                <a:spcPct val="70000"/>
              </a:lnSpc>
            </a:pPr>
            <a:r>
              <a:rPr lang="en-US" altLang="en-US" sz="1200" dirty="0">
                <a:latin typeface="Arial" pitchFamily="34" charset="0"/>
                <a:ea typeface="ＭＳ Ｐゴシック" pitchFamily="34" charset="-128"/>
              </a:rPr>
              <a:t>		d) A valid measure would assess things like problem-solving and logical thinking.</a:t>
            </a:r>
            <a:endParaRPr lang="en-US" dirty="0"/>
          </a:p>
          <a:p>
            <a:pPr defTabSz="457200">
              <a:lnSpc>
                <a:spcPct val="70000"/>
              </a:lnSpc>
            </a:pP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7</a:t>
            </a:fld>
            <a:endParaRPr lang="en-US" dirty="0"/>
          </a:p>
        </p:txBody>
      </p:sp>
    </p:spTree>
    <p:extLst>
      <p:ext uri="{BB962C8B-B14F-4D97-AF65-F5344CB8AC3E}">
        <p14:creationId xmlns:p14="http://schemas.microsoft.com/office/powerpoint/2010/main" val="408959054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Language (p. 317)</a:t>
            </a:r>
            <a:r>
              <a:rPr lang="en-US" altLang="en-US" sz="1200" i="1" dirty="0">
                <a:latin typeface="+mn-lt"/>
                <a:ea typeface="ＭＳ Ｐゴシック" pitchFamily="34" charset="-128"/>
              </a:rPr>
              <a:t> is a form of communication that involves the use of spoken, written, or gestural symbols that are combined in a rule-based form.</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1) There are a few basic features of language that make it a unique form of communication.</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We use it to communicate about objects and events that are not in the present time and place.</a:t>
            </a:r>
          </a:p>
          <a:p>
            <a:pPr defTabSz="457200">
              <a:lnSpc>
                <a:spcPct val="80000"/>
              </a:lnSpc>
            </a:pPr>
            <a:r>
              <a:rPr lang="en-US" altLang="en-US" sz="1200" dirty="0">
                <a:latin typeface="+mn-lt"/>
                <a:ea typeface="ＭＳ Ｐゴシック" pitchFamily="34" charset="-128"/>
              </a:rPr>
              <a:t>	ii) We use language to imagine things that are happening on another planet, things that are happening inside of atoms, etc.</a:t>
            </a:r>
          </a:p>
          <a:p>
            <a:pPr defTabSz="457200">
              <a:lnSpc>
                <a:spcPct val="80000"/>
              </a:lnSpc>
            </a:pPr>
            <a:r>
              <a:rPr lang="en-US" altLang="en-US" sz="1200" dirty="0">
                <a:latin typeface="+mn-lt"/>
                <a:ea typeface="ＭＳ Ｐゴシック" pitchFamily="34" charset="-128"/>
              </a:rPr>
              <a:t>	iii) We can tell a friend we</a:t>
            </a:r>
            <a:r>
              <a:rPr lang="ja-JP" altLang="en-US" sz="1200" dirty="0">
                <a:latin typeface="+mn-lt"/>
                <a:ea typeface="ＭＳ Ｐゴシック" pitchFamily="34" charset="-128"/>
              </a:rPr>
              <a:t>’</a:t>
            </a:r>
            <a:r>
              <a:rPr lang="en-US" altLang="ja-JP" sz="1200" dirty="0">
                <a:latin typeface="+mn-lt"/>
                <a:ea typeface="ＭＳ Ｐゴシック" pitchFamily="34" charset="-128"/>
              </a:rPr>
              <a:t>re going to order a pizza later tonight and she will not think it</a:t>
            </a:r>
            <a:r>
              <a:rPr lang="ja-JP" altLang="en-US" sz="1200" dirty="0">
                <a:latin typeface="+mn-lt"/>
                <a:ea typeface="ＭＳ Ｐゴシック" pitchFamily="34" charset="-128"/>
              </a:rPr>
              <a:t>’</a:t>
            </a:r>
            <a:r>
              <a:rPr lang="en-US" altLang="ja-JP" sz="1200" dirty="0">
                <a:latin typeface="+mn-lt"/>
                <a:ea typeface="ＭＳ Ｐゴシック" pitchFamily="34" charset="-128"/>
              </a:rPr>
              <a:t>s already there.</a:t>
            </a:r>
          </a:p>
          <a:p>
            <a:pPr defTabSz="457200">
              <a:lnSpc>
                <a:spcPct val="80000"/>
              </a:lnSpc>
            </a:pPr>
            <a:r>
              <a:rPr lang="en-US" altLang="en-US" sz="1200" dirty="0">
                <a:latin typeface="+mn-lt"/>
                <a:ea typeface="ＭＳ Ｐゴシック" pitchFamily="34" charset="-128"/>
              </a:rPr>
              <a:t>		a) If we told our dog we were going to give it a treat later tonight, it would here </a:t>
            </a:r>
            <a:r>
              <a:rPr lang="ja-JP" altLang="en-US" sz="1200" dirty="0">
                <a:latin typeface="+mn-lt"/>
                <a:ea typeface="ＭＳ Ｐゴシック" pitchFamily="34" charset="-128"/>
              </a:rPr>
              <a:t>“</a:t>
            </a:r>
            <a:r>
              <a:rPr lang="en-US" altLang="ja-JP" sz="1200" dirty="0" err="1">
                <a:latin typeface="+mn-lt"/>
                <a:ea typeface="ＭＳ Ｐゴシック" pitchFamily="34" charset="-128"/>
              </a:rPr>
              <a:t>blar</a:t>
            </a:r>
            <a:r>
              <a:rPr lang="en-US" altLang="ja-JP" sz="1200" dirty="0">
                <a:latin typeface="+mn-lt"/>
                <a:ea typeface="ＭＳ Ｐゴシック" pitchFamily="34" charset="-128"/>
              </a:rPr>
              <a:t> </a:t>
            </a:r>
            <a:r>
              <a:rPr lang="en-US" altLang="ja-JP" sz="1200" dirty="0" err="1">
                <a:latin typeface="+mn-lt"/>
                <a:ea typeface="ＭＳ Ｐゴシック" pitchFamily="34" charset="-128"/>
              </a:rPr>
              <a:t>blar</a:t>
            </a:r>
            <a:r>
              <a:rPr lang="en-US" altLang="ja-JP" sz="1200" dirty="0">
                <a:latin typeface="+mn-lt"/>
                <a:ea typeface="ＭＳ Ｐゴシック" pitchFamily="34" charset="-128"/>
              </a:rPr>
              <a:t> </a:t>
            </a:r>
            <a:r>
              <a:rPr lang="en-US" altLang="ja-JP" sz="1200" dirty="0" err="1">
                <a:latin typeface="+mn-lt"/>
                <a:ea typeface="ＭＳ Ｐゴシック" pitchFamily="34" charset="-128"/>
              </a:rPr>
              <a:t>blar</a:t>
            </a:r>
            <a:r>
              <a:rPr lang="en-US" altLang="ja-JP" sz="1200" dirty="0">
                <a:latin typeface="+mn-lt"/>
                <a:ea typeface="ＭＳ Ｐゴシック" pitchFamily="34" charset="-128"/>
              </a:rPr>
              <a:t> TREAT </a:t>
            </a:r>
            <a:r>
              <a:rPr lang="en-US" altLang="ja-JP" sz="1200" dirty="0" err="1">
                <a:latin typeface="+mn-lt"/>
                <a:ea typeface="ＭＳ Ｐゴシック" pitchFamily="34" charset="-128"/>
              </a:rPr>
              <a:t>blar</a:t>
            </a:r>
            <a:r>
              <a:rPr lang="ja-JP" altLang="en-US" sz="1200" dirty="0">
                <a:latin typeface="+mn-lt"/>
                <a:ea typeface="ＭＳ Ｐゴシック" pitchFamily="34" charset="-128"/>
              </a:rPr>
              <a:t>”</a:t>
            </a:r>
            <a:r>
              <a:rPr lang="en-US" altLang="ja-JP" sz="1200" dirty="0">
                <a:latin typeface="+mn-lt"/>
                <a:ea typeface="ＭＳ Ｐゴシック" pitchFamily="34" charset="-128"/>
              </a:rPr>
              <a:t> and expect a treat right away.</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Languages can produce entirely new meanings.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You alone can produce a sentence that has never been uttered before in the history of humankind.</a:t>
            </a:r>
          </a:p>
          <a:p>
            <a:pPr defTabSz="457200">
              <a:lnSpc>
                <a:spcPct val="80000"/>
              </a:lnSpc>
            </a:pPr>
            <a:r>
              <a:rPr lang="en-US" altLang="en-US" sz="1200" dirty="0">
                <a:latin typeface="+mn-lt"/>
                <a:ea typeface="ＭＳ Ｐゴシック" pitchFamily="34" charset="-128"/>
              </a:rPr>
              <a:t>		a) As long as you use English words and grammar, others who know the language should be able to understand it.</a:t>
            </a:r>
          </a:p>
          <a:p>
            <a:pPr defTabSz="457200">
              <a:lnSpc>
                <a:spcPct val="80000"/>
              </a:lnSpc>
            </a:pPr>
            <a:r>
              <a:rPr lang="en-US" altLang="en-US" sz="1200" dirty="0">
                <a:latin typeface="+mn-lt"/>
                <a:ea typeface="ＭＳ Ｐゴシック" pitchFamily="34" charset="-128"/>
              </a:rPr>
              <a:t>	ii) In contrast, dog commands and most other animal signals stand alone.</a:t>
            </a:r>
          </a:p>
          <a:p>
            <a:pPr defTabSz="457200">
              <a:lnSpc>
                <a:spcPct val="80000"/>
              </a:lnSpc>
            </a:pPr>
            <a:r>
              <a:rPr lang="en-US" altLang="en-US" sz="1200" dirty="0">
                <a:latin typeface="+mn-lt"/>
                <a:ea typeface="ＭＳ Ｐゴシック" pitchFamily="34" charset="-128"/>
              </a:rPr>
              <a:t>		a) Pairing them together does not produce new meanings.</a:t>
            </a:r>
          </a:p>
          <a:p>
            <a:pPr defTabSz="457200">
              <a:lnSpc>
                <a:spcPct val="80000"/>
              </a:lnSpc>
            </a:pPr>
            <a:r>
              <a:rPr lang="en-US" altLang="en-US" sz="1200" dirty="0">
                <a:latin typeface="+mn-lt"/>
                <a:ea typeface="ＭＳ Ｐゴシック" pitchFamily="34" charset="-128"/>
              </a:rPr>
              <a:t>		b) Although dogs appear to understand many different words, they do not appear to understand their relationships to other words when put into sentences.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Language is also unique because it is passed down naturally from parents to children.</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Generations of honeybees will do the same dances, but this is more of a biological process (not because elder bees showed them).</a:t>
            </a:r>
          </a:p>
          <a:p>
            <a:pPr defTabSz="457200">
              <a:lnSpc>
                <a:spcPct val="80000"/>
              </a:lnSpc>
            </a:pPr>
            <a:r>
              <a:rPr lang="en-US" altLang="en-US" sz="1200" dirty="0">
                <a:latin typeface="+mn-lt"/>
                <a:ea typeface="ＭＳ Ｐゴシック" pitchFamily="34" charset="-128"/>
              </a:rPr>
              <a:t>	ii) Your dog may respond to a number of commands, but it will not train its puppies to sit, stay, or roll over.</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70</a:t>
            </a:fld>
            <a:endParaRPr lang="en-US" dirty="0"/>
          </a:p>
        </p:txBody>
      </p:sp>
    </p:spTree>
    <p:extLst>
      <p:ext uri="{BB962C8B-B14F-4D97-AF65-F5344CB8AC3E}">
        <p14:creationId xmlns:p14="http://schemas.microsoft.com/office/powerpoint/2010/main" val="102446925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mn-lt"/>
                <a:ea typeface="ＭＳ Ｐゴシック" pitchFamily="34" charset="-128"/>
              </a:rPr>
              <a:t>1) The psychologists</a:t>
            </a:r>
            <a:r>
              <a:rPr lang="ja-JP" altLang="en-US" sz="1200" dirty="0">
                <a:latin typeface="+mn-lt"/>
                <a:ea typeface="ＭＳ Ｐゴシック" pitchFamily="34" charset="-128"/>
              </a:rPr>
              <a:t>’</a:t>
            </a:r>
            <a:r>
              <a:rPr lang="en-US" altLang="ja-JP" sz="1200" dirty="0">
                <a:latin typeface="+mn-lt"/>
                <a:ea typeface="ＭＳ Ｐゴシック" pitchFamily="34" charset="-128"/>
              </a:rPr>
              <a:t> cooking analogy: We all start with the same basic language ingredients, but they can be mixed together in an unlimited number of ways.</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b="1" i="1" dirty="0">
                <a:latin typeface="+mn-lt"/>
                <a:ea typeface="ＭＳ Ｐゴシック" pitchFamily="34" charset="-128"/>
              </a:rPr>
              <a:t>	Phonemes (p. 318)</a:t>
            </a:r>
            <a:r>
              <a:rPr lang="en-US" altLang="en-US" sz="1200" i="1" dirty="0">
                <a:latin typeface="+mn-lt"/>
                <a:ea typeface="ＭＳ Ｐゴシック" pitchFamily="34" charset="-128"/>
              </a:rPr>
              <a:t> are the most basic of units of speech sounds.</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2) Individual phonemes typically do not have any meaning by themselves.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You cannot tell someone to </a:t>
            </a:r>
            <a:r>
              <a:rPr lang="ja-JP" altLang="en-US" sz="1200" dirty="0">
                <a:latin typeface="+mn-lt"/>
                <a:ea typeface="ＭＳ Ｐゴシック" pitchFamily="34" charset="-128"/>
              </a:rPr>
              <a:t>“</a:t>
            </a:r>
            <a:r>
              <a:rPr lang="en-US" altLang="ja-JP" sz="1200" dirty="0">
                <a:latin typeface="+mn-lt"/>
                <a:ea typeface="ＭＳ Ｐゴシック" pitchFamily="34" charset="-128"/>
              </a:rPr>
              <a:t>T</a:t>
            </a:r>
            <a:r>
              <a:rPr lang="ja-JP" altLang="en-US" sz="1200" dirty="0">
                <a:latin typeface="+mn-lt"/>
                <a:ea typeface="ＭＳ Ｐゴシック" pitchFamily="34" charset="-128"/>
              </a:rPr>
              <a:t>”</a:t>
            </a:r>
            <a:r>
              <a:rPr lang="en-US" altLang="ja-JP" sz="1200" dirty="0">
                <a:latin typeface="+mn-lt"/>
                <a:ea typeface="ＭＳ Ｐゴシック" pitchFamily="34" charset="-128"/>
              </a:rPr>
              <a:t> to get them to stop.</a:t>
            </a:r>
          </a:p>
          <a:p>
            <a:pPr defTabSz="457200">
              <a:lnSpc>
                <a:spcPct val="80000"/>
              </a:lnSpc>
            </a:pPr>
            <a:r>
              <a:rPr lang="en-US" altLang="en-US" sz="1200" dirty="0">
                <a:latin typeface="+mn-lt"/>
                <a:ea typeface="ＭＳ Ｐゴシック" pitchFamily="34" charset="-128"/>
              </a:rPr>
              <a:t>	ii) For example, the phoneme associated with the letter T is found at the end of pot or the beginning of stop.</a:t>
            </a:r>
          </a:p>
          <a:p>
            <a:pPr defTabSz="457200">
              <a:lnSpc>
                <a:spcPct val="80000"/>
              </a:lnSpc>
            </a:pPr>
            <a:r>
              <a:rPr lang="en-US" altLang="en-US" sz="1200" dirty="0">
                <a:latin typeface="+mn-lt"/>
                <a:ea typeface="ＭＳ Ｐゴシック" pitchFamily="34" charset="-128"/>
              </a:rPr>
              <a:t>		a) Depending on the letters around T, you will have to move your tongue, lips, and vocal cords slightly, which produces different sounds (but still a </a:t>
            </a:r>
            <a:r>
              <a:rPr lang="ja-JP" altLang="en-US" sz="1200" dirty="0">
                <a:latin typeface="+mn-lt"/>
                <a:ea typeface="ＭＳ Ｐゴシック" pitchFamily="34" charset="-128"/>
              </a:rPr>
              <a:t>“</a:t>
            </a:r>
            <a:r>
              <a:rPr lang="en-US" altLang="ja-JP" sz="1200" dirty="0">
                <a:latin typeface="+mn-lt"/>
                <a:ea typeface="ＭＳ Ｐゴシック" pitchFamily="34" charset="-128"/>
              </a:rPr>
              <a:t>T</a:t>
            </a:r>
            <a:r>
              <a:rPr lang="ja-JP" altLang="en-US" sz="1200" dirty="0">
                <a:latin typeface="+mn-lt"/>
                <a:ea typeface="ＭＳ Ｐゴシック" pitchFamily="34" charset="-128"/>
              </a:rPr>
              <a:t>”</a:t>
            </a:r>
            <a:r>
              <a:rPr lang="en-US" altLang="ja-JP" sz="1200" dirty="0">
                <a:latin typeface="+mn-lt"/>
                <a:ea typeface="ＭＳ Ｐゴシック" pitchFamily="34" charset="-128"/>
              </a:rPr>
              <a:t> sound).</a:t>
            </a:r>
          </a:p>
          <a:p>
            <a:pPr defTabSz="457200">
              <a:lnSpc>
                <a:spcPct val="80000"/>
              </a:lnSpc>
            </a:pPr>
            <a:r>
              <a:rPr lang="en-US" altLang="en-US" sz="1200" dirty="0">
                <a:latin typeface="+mn-lt"/>
                <a:ea typeface="ＭＳ Ｐゴシック" pitchFamily="34" charset="-128"/>
              </a:rPr>
              <a:t>		b) For example, try saying </a:t>
            </a:r>
            <a:r>
              <a:rPr lang="ja-JP" altLang="en-US" sz="1200" dirty="0">
                <a:latin typeface="+mn-lt"/>
                <a:ea typeface="ＭＳ Ｐゴシック" pitchFamily="34" charset="-128"/>
              </a:rPr>
              <a:t>“</a:t>
            </a:r>
            <a:r>
              <a:rPr lang="en-US" altLang="ja-JP" sz="1200" dirty="0">
                <a:latin typeface="+mn-lt"/>
                <a:ea typeface="ＭＳ Ｐゴシック" pitchFamily="34" charset="-128"/>
              </a:rPr>
              <a:t>stop,</a:t>
            </a:r>
            <a:r>
              <a:rPr lang="ja-JP" altLang="en-US" sz="1200" dirty="0">
                <a:latin typeface="+mn-lt"/>
                <a:ea typeface="ＭＳ Ｐゴシック" pitchFamily="34" charset="-128"/>
              </a:rPr>
              <a:t>”</a:t>
            </a:r>
            <a:r>
              <a:rPr lang="en-US" altLang="ja-JP" sz="1200" dirty="0">
                <a:latin typeface="+mn-lt"/>
                <a:ea typeface="ＭＳ Ｐゴシック" pitchFamily="34" charset="-128"/>
              </a:rPr>
              <a:t> </a:t>
            </a:r>
            <a:r>
              <a:rPr lang="ja-JP" altLang="en-US" sz="1200" dirty="0">
                <a:latin typeface="+mn-lt"/>
                <a:ea typeface="ＭＳ Ｐゴシック" pitchFamily="34" charset="-128"/>
              </a:rPr>
              <a:t>“</a:t>
            </a:r>
            <a:r>
              <a:rPr lang="en-US" altLang="ja-JP" sz="1200" dirty="0">
                <a:latin typeface="+mn-lt"/>
                <a:ea typeface="ＭＳ Ｐゴシック" pitchFamily="34" charset="-128"/>
              </a:rPr>
              <a:t>stash,</a:t>
            </a:r>
            <a:r>
              <a:rPr lang="ja-JP" altLang="en-US" sz="1200" dirty="0">
                <a:latin typeface="+mn-lt"/>
                <a:ea typeface="ＭＳ Ｐゴシック" pitchFamily="34" charset="-128"/>
              </a:rPr>
              <a:t>”</a:t>
            </a:r>
            <a:r>
              <a:rPr lang="en-US" altLang="ja-JP" sz="1200" dirty="0">
                <a:latin typeface="+mn-lt"/>
                <a:ea typeface="ＭＳ Ｐゴシック" pitchFamily="34" charset="-128"/>
              </a:rPr>
              <a:t> </a:t>
            </a:r>
            <a:r>
              <a:rPr lang="ja-JP" altLang="en-US" sz="1200" dirty="0">
                <a:latin typeface="+mn-lt"/>
                <a:ea typeface="ＭＳ Ｐゴシック" pitchFamily="34" charset="-128"/>
              </a:rPr>
              <a:t>“</a:t>
            </a:r>
            <a:r>
              <a:rPr lang="en-US" altLang="ja-JP" sz="1200" dirty="0">
                <a:latin typeface="+mn-lt"/>
                <a:ea typeface="ＭＳ Ｐゴシック" pitchFamily="34" charset="-128"/>
              </a:rPr>
              <a:t>stink,</a:t>
            </a:r>
            <a:r>
              <a:rPr lang="ja-JP" altLang="en-US" sz="1200" dirty="0">
                <a:latin typeface="+mn-lt"/>
                <a:ea typeface="ＭＳ Ｐゴシック" pitchFamily="34" charset="-128"/>
              </a:rPr>
              <a:t>”</a:t>
            </a:r>
            <a:r>
              <a:rPr lang="en-US" altLang="ja-JP" sz="1200" dirty="0">
                <a:latin typeface="+mn-lt"/>
                <a:ea typeface="ＭＳ Ｐゴシック" pitchFamily="34" charset="-128"/>
              </a:rPr>
              <a:t> and </a:t>
            </a:r>
            <a:r>
              <a:rPr lang="ja-JP" altLang="en-US" sz="1200" dirty="0">
                <a:latin typeface="+mn-lt"/>
                <a:ea typeface="ＭＳ Ｐゴシック" pitchFamily="34" charset="-128"/>
              </a:rPr>
              <a:t>“</a:t>
            </a:r>
            <a:r>
              <a:rPr lang="en-US" altLang="ja-JP" sz="1200" dirty="0">
                <a:latin typeface="+mn-lt"/>
                <a:ea typeface="ＭＳ Ｐゴシック" pitchFamily="34" charset="-128"/>
              </a:rPr>
              <a:t>stoke.</a:t>
            </a:r>
            <a:r>
              <a:rPr lang="ja-JP" altLang="en-US" sz="1200" dirty="0">
                <a:latin typeface="+mn-lt"/>
                <a:ea typeface="ＭＳ Ｐゴシック" pitchFamily="34" charset="-128"/>
              </a:rPr>
              <a:t>”</a:t>
            </a:r>
            <a:endParaRPr lang="en-US" altLang="ja-JP"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i="1" dirty="0">
                <a:latin typeface="+mn-lt"/>
                <a:ea typeface="ＭＳ Ｐゴシック" pitchFamily="34" charset="-128"/>
              </a:rPr>
              <a:t>	</a:t>
            </a:r>
            <a:r>
              <a:rPr lang="en-US" altLang="en-US" sz="1200" b="1" i="1" dirty="0">
                <a:latin typeface="+mn-lt"/>
                <a:ea typeface="ＭＳ Ｐゴシック" pitchFamily="34" charset="-128"/>
              </a:rPr>
              <a:t>Morphemes (p. 318)</a:t>
            </a:r>
            <a:r>
              <a:rPr lang="en-US" altLang="en-US" sz="1200" i="1" dirty="0">
                <a:latin typeface="+mn-lt"/>
                <a:ea typeface="ＭＳ Ｐゴシック" pitchFamily="34" charset="-128"/>
              </a:rPr>
              <a:t> are the smallest meaningful units of a language.</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3) Morphemes can be simple words, suffixes, or prefixes.</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The word </a:t>
            </a:r>
            <a:r>
              <a:rPr lang="ja-JP" altLang="en-US" sz="1200" dirty="0">
                <a:latin typeface="+mn-lt"/>
                <a:ea typeface="ＭＳ Ｐゴシック" pitchFamily="34" charset="-128"/>
              </a:rPr>
              <a:t>“</a:t>
            </a:r>
            <a:r>
              <a:rPr lang="en-US" altLang="ja-JP" sz="1200" dirty="0">
                <a:latin typeface="+mn-lt"/>
                <a:ea typeface="ＭＳ Ｐゴシック" pitchFamily="34" charset="-128"/>
              </a:rPr>
              <a:t>pig</a:t>
            </a:r>
            <a:r>
              <a:rPr lang="ja-JP" altLang="en-US" sz="1200" dirty="0">
                <a:latin typeface="+mn-lt"/>
                <a:ea typeface="ＭＳ Ｐゴシック" pitchFamily="34" charset="-128"/>
              </a:rPr>
              <a:t>”</a:t>
            </a:r>
            <a:r>
              <a:rPr lang="en-US" altLang="ja-JP" sz="1200" dirty="0">
                <a:latin typeface="+mn-lt"/>
                <a:ea typeface="ＭＳ Ｐゴシック" pitchFamily="34" charset="-128"/>
              </a:rPr>
              <a:t> is a morpheme; it cannot be broken down into smaller units of meaning.</a:t>
            </a:r>
          </a:p>
          <a:p>
            <a:pPr defTabSz="457200">
              <a:lnSpc>
                <a:spcPct val="80000"/>
              </a:lnSpc>
            </a:pPr>
            <a:r>
              <a:rPr lang="en-US" altLang="en-US" sz="1200" dirty="0">
                <a:latin typeface="+mn-lt"/>
                <a:ea typeface="ＭＳ Ｐゴシック" pitchFamily="34" charset="-128"/>
              </a:rPr>
              <a:t>	ii) Morphemes can be combined following the rules of the language.</a:t>
            </a:r>
          </a:p>
          <a:p>
            <a:pPr defTabSz="457200">
              <a:lnSpc>
                <a:spcPct val="80000"/>
              </a:lnSpc>
            </a:pPr>
            <a:r>
              <a:rPr lang="en-US" altLang="en-US" sz="1200" dirty="0">
                <a:latin typeface="+mn-lt"/>
                <a:ea typeface="ＭＳ Ｐゴシック" pitchFamily="34" charset="-128"/>
              </a:rPr>
              <a:t>		a) For example, you can describe a person a person as </a:t>
            </a:r>
            <a:r>
              <a:rPr lang="ja-JP" altLang="en-US" sz="1200" dirty="0">
                <a:latin typeface="+mn-lt"/>
                <a:ea typeface="ＭＳ Ｐゴシック" pitchFamily="34" charset="-128"/>
              </a:rPr>
              <a:t>“</a:t>
            </a:r>
            <a:r>
              <a:rPr lang="en-US" altLang="ja-JP" sz="1200" dirty="0">
                <a:latin typeface="+mn-lt"/>
                <a:ea typeface="ＭＳ Ｐゴシック" pitchFamily="34" charset="-128"/>
              </a:rPr>
              <a:t>piggish</a:t>
            </a:r>
            <a:r>
              <a:rPr lang="ja-JP" altLang="en-US" sz="1200" dirty="0">
                <a:latin typeface="+mn-lt"/>
                <a:ea typeface="ＭＳ Ｐゴシック" pitchFamily="34" charset="-128"/>
              </a:rPr>
              <a:t>”</a:t>
            </a:r>
            <a:r>
              <a:rPr lang="en-US" altLang="ja-JP" sz="1200" dirty="0">
                <a:latin typeface="+mn-lt"/>
                <a:ea typeface="ＭＳ Ｐゴシック" pitchFamily="34" charset="-128"/>
              </a:rPr>
              <a:t> by combining the morphemes </a:t>
            </a:r>
            <a:r>
              <a:rPr lang="en-US" altLang="ja-JP" sz="1200" i="1" dirty="0">
                <a:latin typeface="+mn-lt"/>
                <a:ea typeface="ＭＳ Ｐゴシック" pitchFamily="34" charset="-128"/>
              </a:rPr>
              <a:t>pig</a:t>
            </a:r>
            <a:r>
              <a:rPr lang="en-US" altLang="ja-JP" sz="1200" dirty="0">
                <a:latin typeface="+mn-lt"/>
                <a:ea typeface="ＭＳ Ｐゴシック" pitchFamily="34" charset="-128"/>
              </a:rPr>
              <a:t> and </a:t>
            </a:r>
            <a:r>
              <a:rPr lang="en-US" altLang="ja-JP" sz="1200" i="1" dirty="0" err="1">
                <a:latin typeface="+mn-lt"/>
                <a:ea typeface="ＭＳ Ｐゴシック" pitchFamily="34" charset="-128"/>
              </a:rPr>
              <a:t>ish</a:t>
            </a:r>
            <a:r>
              <a:rPr lang="en-US" altLang="ja-JP" sz="1200" dirty="0">
                <a:latin typeface="+mn-lt"/>
                <a:ea typeface="ＭＳ Ｐゴシック" pitchFamily="34" charset="-128"/>
              </a:rPr>
              <a:t>.</a:t>
            </a:r>
          </a:p>
          <a:p>
            <a:pPr defTabSz="457200">
              <a:lnSpc>
                <a:spcPct val="80000"/>
              </a:lnSpc>
            </a:pPr>
            <a:r>
              <a:rPr lang="en-US" altLang="en-US" sz="1200" dirty="0">
                <a:latin typeface="+mn-lt"/>
                <a:ea typeface="ＭＳ Ｐゴシック" pitchFamily="34" charset="-128"/>
              </a:rPr>
              <a:t>	iii) Our ability to combine units of sound into an infinite number of meanings (</a:t>
            </a:r>
            <a:r>
              <a:rPr lang="en-US" altLang="en-US" sz="1200" i="1" dirty="0">
                <a:latin typeface="+mn-lt"/>
                <a:ea typeface="ＭＳ Ｐゴシック" pitchFamily="34" charset="-128"/>
              </a:rPr>
              <a:t>productivity</a:t>
            </a:r>
            <a:r>
              <a:rPr lang="en-US" altLang="en-US" sz="1200" dirty="0">
                <a:latin typeface="+mn-lt"/>
                <a:ea typeface="ＭＳ Ｐゴシック" pitchFamily="34" charset="-128"/>
              </a:rPr>
              <a:t>) differentiates language from other forms of communication.</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4) Lastly, there are words that make up language.</a:t>
            </a: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b="1" i="1" dirty="0">
                <a:latin typeface="+mn-lt"/>
                <a:ea typeface="ＭＳ Ｐゴシック" pitchFamily="34" charset="-128"/>
              </a:rPr>
              <a:t>Semantics (p. 318) </a:t>
            </a:r>
            <a:r>
              <a:rPr lang="en-US" altLang="en-US" sz="1200" i="1" dirty="0">
                <a:latin typeface="+mn-lt"/>
                <a:ea typeface="ＭＳ Ｐゴシック" pitchFamily="34" charset="-128"/>
              </a:rPr>
              <a:t>is the study of how people come to understand the meaning from words.</a:t>
            </a:r>
            <a:endParaRPr lang="en-US" altLang="en-US" sz="1200" dirty="0">
              <a:latin typeface="+mn-lt"/>
              <a:ea typeface="ＭＳ Ｐゴシック" pitchFamily="34" charset="-128"/>
            </a:endParaRPr>
          </a:p>
          <a:p>
            <a:pPr defTabSz="457200">
              <a:lnSpc>
                <a:spcPct val="80000"/>
              </a:lnSpc>
            </a:pPr>
            <a:r>
              <a:rPr lang="en-US" altLang="en-US" sz="1200" dirty="0">
                <a:latin typeface="+mn-lt"/>
                <a:ea typeface="ＭＳ Ｐゴシック" pitchFamily="34" charset="-128"/>
              </a:rPr>
              <a:t> </a:t>
            </a:r>
          </a:p>
          <a:p>
            <a:pPr defTabSz="457200">
              <a:lnSpc>
                <a:spcPct val="8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Humans appear to have a knack for this kind of interpretation.</a:t>
            </a:r>
          </a:p>
          <a:p>
            <a:pPr defTabSz="457200">
              <a:lnSpc>
                <a:spcPct val="80000"/>
              </a:lnSpc>
            </a:pPr>
            <a:r>
              <a:rPr lang="en-US" altLang="en-US" sz="1200" dirty="0">
                <a:latin typeface="+mn-lt"/>
                <a:ea typeface="ＭＳ Ｐゴシック" pitchFamily="34" charset="-128"/>
              </a:rPr>
              <a:t>		a) We know tens of thousands of words and can understand the meaning of new words based on their morphemes.</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71</a:t>
            </a:fld>
            <a:endParaRPr lang="en-US" dirty="0"/>
          </a:p>
        </p:txBody>
      </p:sp>
    </p:spTree>
    <p:extLst>
      <p:ext uri="{BB962C8B-B14F-4D97-AF65-F5344CB8AC3E}">
        <p14:creationId xmlns:p14="http://schemas.microsoft.com/office/powerpoint/2010/main" val="186499183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dirty="0">
                <a:latin typeface="+mn-lt"/>
                <a:ea typeface="ＭＳ Ｐゴシック" pitchFamily="34" charset="-128"/>
              </a:rPr>
              <a:t>	</a:t>
            </a:r>
            <a:r>
              <a:rPr lang="en-US" altLang="en-US" b="1" i="1" dirty="0">
                <a:latin typeface="+mn-lt"/>
                <a:ea typeface="ＭＳ Ｐゴシック" pitchFamily="34" charset="-128"/>
              </a:rPr>
              <a:t>Syntax (p. 319)</a:t>
            </a:r>
            <a:r>
              <a:rPr lang="en-US" altLang="en-US" i="1" dirty="0">
                <a:latin typeface="+mn-lt"/>
                <a:ea typeface="ＭＳ Ｐゴシック" pitchFamily="34" charset="-128"/>
              </a:rPr>
              <a:t> refers to the rules for combining words and morphemes into meaningful phrases and sentences.</a:t>
            </a: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1) Children master the syntax of their native language before they leave elementary school.</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They can string together morphemes and words.</a:t>
            </a:r>
          </a:p>
          <a:p>
            <a:pPr defTabSz="457200">
              <a:lnSpc>
                <a:spcPct val="90000"/>
              </a:lnSpc>
            </a:pPr>
            <a:r>
              <a:rPr lang="en-US" altLang="en-US" dirty="0">
                <a:latin typeface="+mn-lt"/>
                <a:ea typeface="ＭＳ Ｐゴシック" pitchFamily="34" charset="-128"/>
              </a:rPr>
              <a:t>	ii) They can tell the difference between well-formed and ill-formed sentences.</a:t>
            </a:r>
          </a:p>
          <a:p>
            <a:pPr defTabSz="457200">
              <a:lnSpc>
                <a:spcPct val="90000"/>
              </a:lnSpc>
            </a:pPr>
            <a:r>
              <a:rPr lang="en-US" altLang="en-US" dirty="0">
                <a:latin typeface="+mn-lt"/>
                <a:ea typeface="ＭＳ Ｐゴシック" pitchFamily="34" charset="-128"/>
              </a:rPr>
              <a:t>	iii) Despite mastering the rules at such an early age, most speakers cannot tell you what the rules are.</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2) The most basic units of syntax are nouns and verbs.</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They are all that is required to construct a well-formed sentence (e.g., </a:t>
            </a:r>
            <a:r>
              <a:rPr lang="ja-JP" altLang="en-US" dirty="0">
                <a:latin typeface="+mn-lt"/>
                <a:ea typeface="ＭＳ Ｐゴシック" pitchFamily="34" charset="-128"/>
              </a:rPr>
              <a:t>“</a:t>
            </a:r>
            <a:r>
              <a:rPr lang="en-US" altLang="ja-JP" dirty="0">
                <a:latin typeface="+mn-lt"/>
                <a:ea typeface="ＭＳ Ｐゴシック" pitchFamily="34" charset="-128"/>
              </a:rPr>
              <a:t>Goats eat.</a:t>
            </a:r>
            <a:r>
              <a:rPr lang="ja-JP" altLang="en-US" dirty="0">
                <a:latin typeface="+mn-lt"/>
                <a:ea typeface="ＭＳ Ｐゴシック" pitchFamily="34" charset="-128"/>
              </a:rPr>
              <a:t>”</a:t>
            </a:r>
            <a:r>
              <a:rPr lang="en-US" altLang="ja-JP" dirty="0">
                <a:latin typeface="+mn-lt"/>
                <a:ea typeface="ＭＳ Ｐゴシック" pitchFamily="34" charset="-128"/>
              </a:rPr>
              <a:t>).</a:t>
            </a:r>
          </a:p>
          <a:p>
            <a:pPr defTabSz="457200">
              <a:lnSpc>
                <a:spcPct val="90000"/>
              </a:lnSpc>
            </a:pPr>
            <a:r>
              <a:rPr lang="en-US" altLang="en-US" dirty="0">
                <a:latin typeface="+mn-lt"/>
                <a:ea typeface="ＭＳ Ｐゴシック" pitchFamily="34" charset="-128"/>
              </a:rPr>
              <a:t>		a) However, such sentences are limited, so we build phrases out of nouns and verbs (Figure 8.20).</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3) For example, we can change statements into questions by moving specific words.</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a:t>
            </a:r>
            <a:r>
              <a:rPr lang="en-US" altLang="en-US" b="1" dirty="0">
                <a:latin typeface="+mn-lt"/>
                <a:ea typeface="ＭＳ Ｐゴシック" pitchFamily="34" charset="-128"/>
              </a:rPr>
              <a:t>a. </a:t>
            </a:r>
            <a:r>
              <a:rPr lang="en-US" altLang="en-US" i="1" dirty="0">
                <a:latin typeface="+mn-lt"/>
                <a:ea typeface="ＭＳ Ｐゴシック" pitchFamily="34" charset="-128"/>
              </a:rPr>
              <a:t>A goat is in the garden </a:t>
            </a:r>
            <a:r>
              <a:rPr lang="en-US" altLang="en-US" dirty="0">
                <a:latin typeface="+mn-lt"/>
                <a:ea typeface="ＭＳ Ｐゴシック" pitchFamily="34" charset="-128"/>
              </a:rPr>
              <a:t>.</a:t>
            </a:r>
          </a:p>
          <a:p>
            <a:pPr defTabSz="457200">
              <a:lnSpc>
                <a:spcPct val="90000"/>
              </a:lnSpc>
            </a:pPr>
            <a:r>
              <a:rPr lang="en-US" altLang="en-US" b="1" dirty="0">
                <a:latin typeface="+mn-lt"/>
                <a:ea typeface="ＭＳ Ｐゴシック" pitchFamily="34" charset="-128"/>
              </a:rPr>
              <a:t>	 	b. </a:t>
            </a:r>
            <a:r>
              <a:rPr lang="en-US" altLang="en-US" dirty="0">
                <a:latin typeface="+mn-lt"/>
                <a:ea typeface="ＭＳ Ｐゴシック" pitchFamily="34" charset="-128"/>
              </a:rPr>
              <a:t>IS </a:t>
            </a:r>
            <a:r>
              <a:rPr lang="en-US" altLang="en-US" i="1" dirty="0">
                <a:latin typeface="+mn-lt"/>
                <a:ea typeface="ＭＳ Ｐゴシック" pitchFamily="34" charset="-128"/>
              </a:rPr>
              <a:t>a goat </a:t>
            </a:r>
            <a:r>
              <a:rPr lang="en-US" altLang="en-US" dirty="0">
                <a:latin typeface="+mn-lt"/>
                <a:ea typeface="ＭＳ Ｐゴシック" pitchFamily="34" charset="-128"/>
              </a:rPr>
              <a:t>______ </a:t>
            </a:r>
            <a:r>
              <a:rPr lang="en-US" altLang="en-US" i="1" dirty="0">
                <a:latin typeface="+mn-lt"/>
                <a:ea typeface="ＭＳ Ｐゴシック" pitchFamily="34" charset="-128"/>
              </a:rPr>
              <a:t>in the garden </a:t>
            </a:r>
            <a:r>
              <a:rPr lang="en-US" altLang="en-US" dirty="0">
                <a:latin typeface="+mn-lt"/>
                <a:ea typeface="ＭＳ Ｐゴシック" pitchFamily="34" charset="-128"/>
              </a:rPr>
              <a:t>?</a:t>
            </a:r>
          </a:p>
          <a:p>
            <a:pPr defTabSz="457200">
              <a:lnSpc>
                <a:spcPct val="90000"/>
              </a:lnSpc>
            </a:pPr>
            <a:r>
              <a:rPr lang="en-US" altLang="en-US" dirty="0">
                <a:latin typeface="+mn-lt"/>
                <a:ea typeface="ＭＳ Ｐゴシック" pitchFamily="34" charset="-128"/>
              </a:rPr>
              <a:t>	ii) However, this does not work in all cases:</a:t>
            </a:r>
          </a:p>
          <a:p>
            <a:pPr defTabSz="457200">
              <a:lnSpc>
                <a:spcPct val="90000"/>
              </a:lnSpc>
            </a:pPr>
            <a:r>
              <a:rPr lang="en-US" altLang="en-US" dirty="0">
                <a:latin typeface="+mn-lt"/>
                <a:ea typeface="ＭＳ Ｐゴシック" pitchFamily="34" charset="-128"/>
              </a:rPr>
              <a:t>		a) 	</a:t>
            </a:r>
            <a:r>
              <a:rPr lang="en-US" altLang="en-US" b="1" dirty="0">
                <a:latin typeface="+mn-lt"/>
                <a:ea typeface="ＭＳ Ｐゴシック" pitchFamily="34" charset="-128"/>
              </a:rPr>
              <a:t>a. </a:t>
            </a:r>
            <a:r>
              <a:rPr lang="en-US" altLang="en-US" i="1" dirty="0">
                <a:latin typeface="+mn-lt"/>
                <a:ea typeface="ＭＳ Ｐゴシック" pitchFamily="34" charset="-128"/>
              </a:rPr>
              <a:t>A goat that is eating a flower is in the garden</a:t>
            </a:r>
            <a:r>
              <a:rPr lang="en-US" altLang="en-US" dirty="0">
                <a:latin typeface="+mn-lt"/>
                <a:ea typeface="ＭＳ Ｐゴシック" pitchFamily="34" charset="-128"/>
              </a:rPr>
              <a:t>.</a:t>
            </a:r>
          </a:p>
          <a:p>
            <a:pPr defTabSz="457200">
              <a:lnSpc>
                <a:spcPct val="90000"/>
              </a:lnSpc>
            </a:pPr>
            <a:r>
              <a:rPr lang="en-US" altLang="en-US" b="1" dirty="0">
                <a:latin typeface="+mn-lt"/>
                <a:ea typeface="ＭＳ Ｐゴシック" pitchFamily="34" charset="-128"/>
              </a:rPr>
              <a:t>		 	b. </a:t>
            </a:r>
            <a:r>
              <a:rPr lang="en-US" altLang="en-US" dirty="0">
                <a:latin typeface="+mn-lt"/>
                <a:ea typeface="ＭＳ Ｐゴシック" pitchFamily="34" charset="-128"/>
              </a:rPr>
              <a:t>IS </a:t>
            </a:r>
            <a:r>
              <a:rPr lang="en-US" altLang="en-US" i="1" dirty="0">
                <a:latin typeface="+mn-lt"/>
                <a:ea typeface="ＭＳ Ｐゴシック" pitchFamily="34" charset="-128"/>
              </a:rPr>
              <a:t>a goat that </a:t>
            </a:r>
            <a:r>
              <a:rPr lang="en-US" altLang="en-US" dirty="0">
                <a:latin typeface="+mn-lt"/>
                <a:ea typeface="ＭＳ Ｐゴシック" pitchFamily="34" charset="-128"/>
              </a:rPr>
              <a:t>______ </a:t>
            </a:r>
            <a:r>
              <a:rPr lang="en-US" altLang="en-US" i="1" dirty="0">
                <a:latin typeface="+mn-lt"/>
                <a:ea typeface="ＭＳ Ｐゴシック" pitchFamily="34" charset="-128"/>
              </a:rPr>
              <a:t>eating a flower is in the garden?</a:t>
            </a: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iii) We must follow a set of rules (syntax) to determine word order.</a:t>
            </a:r>
          </a:p>
          <a:p>
            <a:endParaRPr lang="en-US" sz="1200" b="0" kern="1200" dirty="0">
              <a:solidFill>
                <a:schemeClr val="tx1"/>
              </a:solidFill>
              <a:effectLst/>
              <a:latin typeface="+mn-lt"/>
              <a:ea typeface="ＭＳ Ｐゴシック" pitchFamily="34" charset="-128"/>
              <a:cs typeface="+mn-cs"/>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figure illustrates the syntax for the sentence “A goat is eating a flower.” The tree-diagram is as follows.</a:t>
            </a:r>
            <a:endParaRPr lang="en-IN" sz="11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100" kern="1200" dirty="0">
              <a:solidFill>
                <a:schemeClr val="tx1"/>
              </a:solidFill>
              <a:effectLst/>
              <a:latin typeface="+mn-lt"/>
              <a:ea typeface="+mn-ea"/>
              <a:cs typeface="+mn-cs"/>
            </a:endParaRPr>
          </a:p>
          <a:p>
            <a:pPr marL="171450" lvl="0" indent="-171450" fontAlgn="auto">
              <a:buFont typeface="Arial" panose="020B0604020202020204" pitchFamily="34" charset="0"/>
              <a:buChar char="•"/>
            </a:pPr>
            <a:r>
              <a:rPr lang="en-CA" sz="1200" kern="1200" dirty="0">
                <a:solidFill>
                  <a:schemeClr val="tx1"/>
                </a:solidFill>
                <a:effectLst/>
                <a:latin typeface="+mn-lt"/>
                <a:ea typeface="+mn-ea"/>
                <a:cs typeface="+mn-cs"/>
              </a:rPr>
              <a:t>A goat is eating a flower.</a:t>
            </a:r>
            <a:endParaRPr lang="en-IN" sz="11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 goat (noun phrase)</a:t>
            </a:r>
            <a:endParaRPr lang="en-IN" sz="1100" kern="1200" dirty="0">
              <a:solidFill>
                <a:schemeClr val="tx1"/>
              </a:solidFill>
              <a:effectLst/>
              <a:latin typeface="+mn-lt"/>
              <a:ea typeface="+mn-ea"/>
              <a:cs typeface="+mn-cs"/>
            </a:endParaRPr>
          </a:p>
          <a:p>
            <a:pPr marL="1085850" lvl="2" indent="-171450" fontAlgn="auto">
              <a:buFont typeface="Wingdings" panose="05000000000000000000" pitchFamily="2" charset="2"/>
              <a:buChar char="§"/>
            </a:pPr>
            <a:r>
              <a:rPr lang="en-CA" sz="1200" kern="1200" dirty="0">
                <a:solidFill>
                  <a:schemeClr val="tx1"/>
                </a:solidFill>
                <a:effectLst/>
                <a:latin typeface="+mn-lt"/>
                <a:ea typeface="+mn-ea"/>
                <a:cs typeface="+mn-cs"/>
              </a:rPr>
              <a:t>a (article)</a:t>
            </a:r>
            <a:endParaRPr lang="en-IN" sz="1100" kern="1200" dirty="0">
              <a:solidFill>
                <a:schemeClr val="tx1"/>
              </a:solidFill>
              <a:effectLst/>
              <a:latin typeface="+mn-lt"/>
              <a:ea typeface="+mn-ea"/>
              <a:cs typeface="+mn-cs"/>
            </a:endParaRPr>
          </a:p>
          <a:p>
            <a:pPr marL="1085850" lvl="2" indent="-171450" fontAlgn="auto">
              <a:buFont typeface="Wingdings" panose="05000000000000000000" pitchFamily="2" charset="2"/>
              <a:buChar char="§"/>
            </a:pPr>
            <a:r>
              <a:rPr lang="en-CA" sz="1200" kern="1200" dirty="0">
                <a:solidFill>
                  <a:schemeClr val="tx1"/>
                </a:solidFill>
                <a:effectLst/>
                <a:latin typeface="+mn-lt"/>
                <a:ea typeface="+mn-ea"/>
                <a:cs typeface="+mn-cs"/>
              </a:rPr>
              <a:t>goat (noun) </a:t>
            </a:r>
            <a:endParaRPr lang="en-IN" sz="11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is eating a flower (verb phrase)</a:t>
            </a:r>
            <a:endParaRPr lang="en-IN" sz="1100" kern="1200" dirty="0">
              <a:solidFill>
                <a:schemeClr val="tx1"/>
              </a:solidFill>
              <a:effectLst/>
              <a:latin typeface="+mn-lt"/>
              <a:ea typeface="+mn-ea"/>
              <a:cs typeface="+mn-cs"/>
            </a:endParaRPr>
          </a:p>
          <a:p>
            <a:pPr marL="1085850" lvl="2" indent="-171450" fontAlgn="auto">
              <a:buFont typeface="Wingdings" panose="05000000000000000000" pitchFamily="2" charset="2"/>
              <a:buChar char="§"/>
            </a:pPr>
            <a:r>
              <a:rPr lang="en-CA" sz="1200" kern="1200" dirty="0">
                <a:solidFill>
                  <a:schemeClr val="tx1"/>
                </a:solidFill>
                <a:effectLst/>
                <a:latin typeface="+mn-lt"/>
                <a:ea typeface="+mn-ea"/>
                <a:cs typeface="+mn-cs"/>
              </a:rPr>
              <a:t>is eating (verb)</a:t>
            </a:r>
            <a:endParaRPr lang="en-IN" sz="1100" kern="1200" dirty="0">
              <a:solidFill>
                <a:schemeClr val="tx1"/>
              </a:solidFill>
              <a:effectLst/>
              <a:latin typeface="+mn-lt"/>
              <a:ea typeface="+mn-ea"/>
              <a:cs typeface="+mn-cs"/>
            </a:endParaRPr>
          </a:p>
          <a:p>
            <a:pPr marL="1543050" lvl="3" indent="-171450" fontAlgn="auto">
              <a:buFont typeface="Arial" panose="020B0604020202020204" pitchFamily="34" charset="0"/>
              <a:buChar char="•"/>
            </a:pPr>
            <a:r>
              <a:rPr lang="en-CA" sz="1200" kern="1200" dirty="0">
                <a:solidFill>
                  <a:schemeClr val="tx1"/>
                </a:solidFill>
                <a:effectLst/>
                <a:latin typeface="+mn-lt"/>
                <a:ea typeface="+mn-ea"/>
                <a:cs typeface="+mn-cs"/>
              </a:rPr>
              <a:t>is (verb)</a:t>
            </a:r>
            <a:endParaRPr lang="en-IN" sz="1100" kern="1200" dirty="0">
              <a:solidFill>
                <a:schemeClr val="tx1"/>
              </a:solidFill>
              <a:effectLst/>
              <a:latin typeface="+mn-lt"/>
              <a:ea typeface="+mn-ea"/>
              <a:cs typeface="+mn-cs"/>
            </a:endParaRPr>
          </a:p>
          <a:p>
            <a:pPr marL="1543050" lvl="3" indent="-171450" fontAlgn="auto">
              <a:buFont typeface="Arial" panose="020B0604020202020204" pitchFamily="34" charset="0"/>
              <a:buChar char="•"/>
            </a:pPr>
            <a:r>
              <a:rPr lang="en-CA" sz="1200" kern="1200" dirty="0">
                <a:solidFill>
                  <a:schemeClr val="tx1"/>
                </a:solidFill>
                <a:effectLst/>
                <a:latin typeface="+mn-lt"/>
                <a:ea typeface="+mn-ea"/>
                <a:cs typeface="+mn-cs"/>
              </a:rPr>
              <a:t>eating (verb)</a:t>
            </a:r>
            <a:endParaRPr lang="en-IN" sz="1100" kern="1200" dirty="0">
              <a:solidFill>
                <a:schemeClr val="tx1"/>
              </a:solidFill>
              <a:effectLst/>
              <a:latin typeface="+mn-lt"/>
              <a:ea typeface="+mn-ea"/>
              <a:cs typeface="+mn-cs"/>
            </a:endParaRPr>
          </a:p>
          <a:p>
            <a:pPr marL="1085850" lvl="2" indent="-171450" fontAlgn="auto">
              <a:buFont typeface="Wingdings" panose="05000000000000000000" pitchFamily="2" charset="2"/>
              <a:buChar char="§"/>
            </a:pPr>
            <a:r>
              <a:rPr lang="en-CA" sz="1200" kern="1200" dirty="0">
                <a:solidFill>
                  <a:schemeClr val="tx1"/>
                </a:solidFill>
                <a:effectLst/>
                <a:latin typeface="+mn-lt"/>
                <a:ea typeface="+mn-ea"/>
                <a:cs typeface="+mn-cs"/>
              </a:rPr>
              <a:t>a flower (object)</a:t>
            </a:r>
            <a:endParaRPr lang="en-IN" sz="1100" kern="1200" dirty="0">
              <a:solidFill>
                <a:schemeClr val="tx1"/>
              </a:solidFill>
              <a:effectLst/>
              <a:latin typeface="+mn-lt"/>
              <a:ea typeface="+mn-ea"/>
              <a:cs typeface="+mn-cs"/>
            </a:endParaRPr>
          </a:p>
          <a:p>
            <a:pPr marL="1543050" lvl="3" indent="-171450" fontAlgn="auto">
              <a:buFont typeface="Wingdings" panose="05000000000000000000" pitchFamily="2" charset="2"/>
              <a:buChar char="§"/>
            </a:pPr>
            <a:r>
              <a:rPr lang="en-CA" sz="1200" kern="1200" dirty="0">
                <a:solidFill>
                  <a:schemeClr val="tx1"/>
                </a:solidFill>
                <a:effectLst/>
                <a:latin typeface="+mn-lt"/>
                <a:ea typeface="+mn-ea"/>
                <a:cs typeface="+mn-cs"/>
              </a:rPr>
              <a:t>a (article)</a:t>
            </a:r>
            <a:endParaRPr lang="en-IN" sz="1100" kern="1200" dirty="0">
              <a:solidFill>
                <a:schemeClr val="tx1"/>
              </a:solidFill>
              <a:effectLst/>
              <a:latin typeface="+mn-lt"/>
              <a:ea typeface="+mn-ea"/>
              <a:cs typeface="+mn-cs"/>
            </a:endParaRPr>
          </a:p>
          <a:p>
            <a:pPr marL="1543050" lvl="3" indent="-171450" fontAlgn="auto">
              <a:buFont typeface="Wingdings" panose="05000000000000000000" pitchFamily="2" charset="2"/>
              <a:buChar char="§"/>
            </a:pPr>
            <a:r>
              <a:rPr lang="en-CA" sz="1200" kern="1200" dirty="0">
                <a:solidFill>
                  <a:schemeClr val="tx1"/>
                </a:solidFill>
                <a:effectLst/>
                <a:latin typeface="+mn-lt"/>
                <a:ea typeface="+mn-ea"/>
                <a:cs typeface="+mn-cs"/>
              </a:rPr>
              <a:t>flower (noun)</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72</a:t>
            </a:fld>
            <a:endParaRPr lang="en-US" dirty="0"/>
          </a:p>
        </p:txBody>
      </p:sp>
    </p:spTree>
    <p:extLst>
      <p:ext uri="{BB962C8B-B14F-4D97-AF65-F5344CB8AC3E}">
        <p14:creationId xmlns:p14="http://schemas.microsoft.com/office/powerpoint/2010/main" val="232105358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dirty="0">
                <a:latin typeface="+mn-lt"/>
                <a:ea typeface="ＭＳ Ｐゴシック" pitchFamily="34" charset="-128"/>
              </a:rPr>
              <a:t>1) Keeping with the cooking analogy, syntax is the recipe for language, whereas pragmatics is the icing on the cake.</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Syntax takes place in your brain, whereas pragmatics focuses on the speaker</a:t>
            </a:r>
            <a:r>
              <a:rPr lang="ja-JP" altLang="en-US" dirty="0">
                <a:latin typeface="+mn-lt"/>
                <a:ea typeface="ＭＳ Ｐゴシック" pitchFamily="34" charset="-128"/>
              </a:rPr>
              <a:t>’</a:t>
            </a:r>
            <a:r>
              <a:rPr lang="en-US" altLang="ja-JP" dirty="0">
                <a:latin typeface="+mn-lt"/>
                <a:ea typeface="ＭＳ Ｐゴシック" pitchFamily="34" charset="-128"/>
              </a:rPr>
              <a:t>s </a:t>
            </a:r>
            <a:r>
              <a:rPr lang="en-US" altLang="ja-JP" dirty="0" err="1">
                <a:latin typeface="+mn-lt"/>
                <a:ea typeface="ＭＳ Ｐゴシック" pitchFamily="34" charset="-128"/>
              </a:rPr>
              <a:t>behaviours</a:t>
            </a:r>
            <a:r>
              <a:rPr lang="en-US" altLang="ja-JP" dirty="0">
                <a:latin typeface="+mn-lt"/>
                <a:ea typeface="ＭＳ Ｐゴシック" pitchFamily="34" charset="-128"/>
              </a:rPr>
              <a:t> and the social situation.</a:t>
            </a: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i="1" dirty="0">
                <a:latin typeface="+mn-lt"/>
                <a:ea typeface="ＭＳ Ｐゴシック" pitchFamily="34" charset="-128"/>
              </a:rPr>
              <a:t>	</a:t>
            </a:r>
            <a:r>
              <a:rPr lang="en-US" altLang="en-US" b="1" i="1" dirty="0">
                <a:latin typeface="+mn-lt"/>
                <a:ea typeface="ＭＳ Ｐゴシック" pitchFamily="34" charset="-128"/>
              </a:rPr>
              <a:t>Pragmatics (p. 319)</a:t>
            </a:r>
            <a:r>
              <a:rPr lang="en-US" altLang="en-US" i="1" dirty="0">
                <a:latin typeface="+mn-lt"/>
                <a:ea typeface="ＭＳ Ｐゴシック" pitchFamily="34" charset="-128"/>
              </a:rPr>
              <a:t> is the study of nonlinguistic elements of language use.</a:t>
            </a: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2) Pragmatics is guided by the </a:t>
            </a:r>
            <a:r>
              <a:rPr lang="en-US" altLang="en-US" i="1" dirty="0">
                <a:latin typeface="+mn-lt"/>
                <a:ea typeface="ＭＳ Ｐゴシック" pitchFamily="34" charset="-128"/>
              </a:rPr>
              <a:t>cooperative principle</a:t>
            </a:r>
            <a:r>
              <a:rPr lang="en-US" altLang="en-US" dirty="0">
                <a:latin typeface="+mn-lt"/>
                <a:ea typeface="ＭＳ Ｐゴシック" pitchFamily="34" charset="-128"/>
              </a:rPr>
              <a:t>: pragmatic rules apply to conversation, so entering into a conversation is essentially agreeing to cooperate.</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the second man in the conversation is not fully cooperating:</a:t>
            </a:r>
          </a:p>
          <a:p>
            <a:pPr defTabSz="457200">
              <a:lnSpc>
                <a:spcPct val="90000"/>
              </a:lnSpc>
            </a:pPr>
            <a:endParaRPr lang="en-US" altLang="en-US"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r>
              <a:rPr lang="en-US" altLang="en-US" i="1" dirty="0">
                <a:latin typeface="+mn-lt"/>
                <a:ea typeface="ＭＳ Ｐゴシック" pitchFamily="34" charset="-128"/>
              </a:rPr>
              <a:t>A man walks up to another man, who happens to be</a:t>
            </a:r>
            <a:r>
              <a:rPr lang="en-US" altLang="en-US" dirty="0">
                <a:latin typeface="+mn-lt"/>
                <a:ea typeface="ＭＳ Ｐゴシック" pitchFamily="34" charset="-128"/>
              </a:rPr>
              <a:t> </a:t>
            </a:r>
            <a:r>
              <a:rPr lang="en-US" altLang="en-US" i="1" dirty="0">
                <a:latin typeface="+mn-lt"/>
                <a:ea typeface="ＭＳ Ｐゴシック" pitchFamily="34" charset="-128"/>
              </a:rPr>
              <a:t>standing next to a dog. The first man asks, </a:t>
            </a:r>
            <a:r>
              <a:rPr lang="ja-JP" altLang="en-US" i="1" dirty="0">
                <a:latin typeface="+mn-lt"/>
                <a:ea typeface="ＭＳ Ｐゴシック" pitchFamily="34" charset="-128"/>
              </a:rPr>
              <a:t>“</a:t>
            </a:r>
            <a:r>
              <a:rPr lang="en-US" altLang="ja-JP" i="1" dirty="0">
                <a:latin typeface="+mn-lt"/>
                <a:ea typeface="ＭＳ Ｐゴシック" pitchFamily="34" charset="-128"/>
              </a:rPr>
              <a:t>Sir, does your</a:t>
            </a:r>
            <a:r>
              <a:rPr lang="en-US" altLang="ja-JP" dirty="0">
                <a:latin typeface="+mn-lt"/>
                <a:ea typeface="ＭＳ Ｐゴシック" pitchFamily="34" charset="-128"/>
              </a:rPr>
              <a:t> </a:t>
            </a:r>
            <a:r>
              <a:rPr lang="en-US" altLang="en-US" i="1" dirty="0">
                <a:latin typeface="+mn-lt"/>
                <a:ea typeface="ＭＳ Ｐゴシック" pitchFamily="34" charset="-128"/>
              </a:rPr>
              <a:t>dog bite?</a:t>
            </a:r>
            <a:r>
              <a:rPr lang="ja-JP" altLang="en-US" i="1" dirty="0">
                <a:latin typeface="+mn-lt"/>
                <a:ea typeface="ＭＳ Ｐゴシック" pitchFamily="34" charset="-128"/>
              </a:rPr>
              <a:t>”</a:t>
            </a:r>
            <a:r>
              <a:rPr lang="en-US" altLang="ja-JP" i="1" dirty="0">
                <a:latin typeface="+mn-lt"/>
                <a:ea typeface="ＭＳ Ｐゴシック" pitchFamily="34" charset="-128"/>
              </a:rPr>
              <a:t> The second man replies, </a:t>
            </a:r>
            <a:r>
              <a:rPr lang="ja-JP" altLang="en-US" i="1" dirty="0">
                <a:latin typeface="+mn-lt"/>
                <a:ea typeface="ＭＳ Ｐゴシック" pitchFamily="34" charset="-128"/>
              </a:rPr>
              <a:t>“</a:t>
            </a:r>
            <a:r>
              <a:rPr lang="en-US" altLang="ja-JP" i="1" dirty="0">
                <a:latin typeface="+mn-lt"/>
                <a:ea typeface="ＭＳ Ｐゴシック" pitchFamily="34" charset="-128"/>
              </a:rPr>
              <a:t>No.</a:t>
            </a:r>
            <a:r>
              <a:rPr lang="ja-JP" altLang="en-US" i="1" dirty="0">
                <a:latin typeface="+mn-lt"/>
                <a:ea typeface="ＭＳ Ｐゴシック" pitchFamily="34" charset="-128"/>
              </a:rPr>
              <a:t>”</a:t>
            </a:r>
            <a:r>
              <a:rPr lang="en-US" altLang="ja-JP" i="1" dirty="0">
                <a:latin typeface="+mn-lt"/>
                <a:ea typeface="ＭＳ Ｐゴシック" pitchFamily="34" charset="-128"/>
              </a:rPr>
              <a:t> But then the</a:t>
            </a:r>
            <a:r>
              <a:rPr lang="en-US" altLang="ja-JP" i="0" dirty="0">
                <a:latin typeface="+mn-lt"/>
                <a:ea typeface="ＭＳ Ｐゴシック" pitchFamily="34" charset="-128"/>
              </a:rPr>
              <a:t> </a:t>
            </a:r>
            <a:r>
              <a:rPr lang="en-US" altLang="en-US" i="1" dirty="0">
                <a:latin typeface="+mn-lt"/>
                <a:ea typeface="ＭＳ Ｐゴシック" pitchFamily="34" charset="-128"/>
              </a:rPr>
              <a:t>dog barks and nips the first man on his fingers. </a:t>
            </a:r>
            <a:r>
              <a:rPr lang="ja-JP" altLang="en-US" i="1" dirty="0">
                <a:latin typeface="+mn-lt"/>
                <a:ea typeface="ＭＳ Ｐゴシック" pitchFamily="34" charset="-128"/>
              </a:rPr>
              <a:t>“</a:t>
            </a:r>
            <a:r>
              <a:rPr lang="en-US" altLang="ja-JP" i="1" dirty="0">
                <a:latin typeface="+mn-lt"/>
                <a:ea typeface="ＭＳ Ｐゴシック" pitchFamily="34" charset="-128"/>
              </a:rPr>
              <a:t>Ouch!</a:t>
            </a:r>
            <a:r>
              <a:rPr lang="en-US" altLang="ja-JP" dirty="0">
                <a:latin typeface="+mn-lt"/>
                <a:ea typeface="ＭＳ Ｐゴシック" pitchFamily="34" charset="-128"/>
              </a:rPr>
              <a:t> </a:t>
            </a:r>
            <a:r>
              <a:rPr lang="en-US" altLang="en-US" i="1" dirty="0">
                <a:latin typeface="+mn-lt"/>
                <a:ea typeface="ＭＳ Ｐゴシック" pitchFamily="34" charset="-128"/>
              </a:rPr>
              <a:t>I thought you said your dog does not bite!</a:t>
            </a:r>
            <a:r>
              <a:rPr lang="ja-JP" altLang="en-US" i="1" dirty="0">
                <a:latin typeface="+mn-lt"/>
                <a:ea typeface="ＭＳ Ｐゴシック" pitchFamily="34" charset="-128"/>
              </a:rPr>
              <a:t>”</a:t>
            </a:r>
            <a:r>
              <a:rPr lang="en-US" altLang="ja-JP" i="1" dirty="0">
                <a:latin typeface="+mn-lt"/>
                <a:ea typeface="ＭＳ Ｐゴシック" pitchFamily="34" charset="-128"/>
              </a:rPr>
              <a:t> the first man</a:t>
            </a:r>
            <a:r>
              <a:rPr lang="en-US" altLang="ja-JP" dirty="0">
                <a:latin typeface="+mn-lt"/>
                <a:ea typeface="ＭＳ Ｐゴシック" pitchFamily="34" charset="-128"/>
              </a:rPr>
              <a:t> </a:t>
            </a:r>
            <a:r>
              <a:rPr lang="en-US" altLang="en-US" i="1" dirty="0">
                <a:latin typeface="+mn-lt"/>
                <a:ea typeface="ＭＳ Ｐゴシック" pitchFamily="34" charset="-128"/>
              </a:rPr>
              <a:t>complains. To which the second man replies, </a:t>
            </a:r>
            <a:r>
              <a:rPr lang="ja-JP" altLang="en-US" i="1" dirty="0">
                <a:latin typeface="+mn-lt"/>
                <a:ea typeface="ＭＳ Ｐゴシック" pitchFamily="34" charset="-128"/>
              </a:rPr>
              <a:t>“</a:t>
            </a:r>
            <a:r>
              <a:rPr lang="en-US" altLang="ja-JP" i="1" dirty="0">
                <a:latin typeface="+mn-lt"/>
                <a:ea typeface="ＭＳ Ｐゴシック" pitchFamily="34" charset="-128"/>
              </a:rPr>
              <a:t>I did. But</a:t>
            </a:r>
            <a:r>
              <a:rPr lang="en-US" altLang="ja-JP" i="0" dirty="0">
                <a:latin typeface="+mn-lt"/>
                <a:ea typeface="ＭＳ Ｐゴシック" pitchFamily="34" charset="-128"/>
              </a:rPr>
              <a:t> </a:t>
            </a:r>
            <a:r>
              <a:rPr lang="en-US" altLang="en-US" i="1" dirty="0">
                <a:latin typeface="+mn-lt"/>
                <a:ea typeface="ＭＳ Ｐゴシック" pitchFamily="34" charset="-128"/>
              </a:rPr>
              <a:t>that</a:t>
            </a:r>
            <a:r>
              <a:rPr lang="ja-JP" altLang="en-US" i="1" dirty="0">
                <a:latin typeface="+mn-lt"/>
                <a:ea typeface="ＭＳ Ｐゴシック" pitchFamily="34" charset="-128"/>
              </a:rPr>
              <a:t>’</a:t>
            </a:r>
            <a:r>
              <a:rPr lang="en-US" altLang="ja-JP" i="1" dirty="0">
                <a:latin typeface="+mn-lt"/>
                <a:ea typeface="ＭＳ Ｐゴシック" pitchFamily="34" charset="-128"/>
              </a:rPr>
              <a:t>s not my dog.</a:t>
            </a:r>
            <a:r>
              <a:rPr lang="ja-JP" altLang="en-US" i="1" dirty="0">
                <a:latin typeface="+mn-lt"/>
                <a:ea typeface="ＭＳ Ｐゴシック" pitchFamily="34" charset="-128"/>
              </a:rPr>
              <a:t>”</a:t>
            </a:r>
            <a:endParaRPr lang="en-US" altLang="ja-JP" dirty="0">
              <a:latin typeface="+mn-lt"/>
              <a:ea typeface="ＭＳ Ｐゴシック" pitchFamily="34" charset="-128"/>
            </a:endParaRPr>
          </a:p>
          <a:p>
            <a:pPr defTabSz="457200">
              <a:lnSpc>
                <a:spcPct val="90000"/>
              </a:lnSpc>
            </a:pPr>
            <a:r>
              <a:rPr lang="en-US" altLang="en-US" dirty="0">
                <a:latin typeface="+mn-lt"/>
                <a:ea typeface="ＭＳ Ｐゴシック" pitchFamily="34" charset="-128"/>
              </a:rPr>
              <a:t> </a:t>
            </a:r>
          </a:p>
          <a:p>
            <a:pPr defTabSz="457200">
              <a:lnSpc>
                <a:spcPct val="90000"/>
              </a:lnSpc>
            </a:pPr>
            <a:r>
              <a:rPr lang="en-US" altLang="en-US" dirty="0">
                <a:latin typeface="+mn-lt"/>
                <a:ea typeface="ＭＳ Ｐゴシック" pitchFamily="34" charset="-128"/>
              </a:rPr>
              <a:t>3) Pragmatics reminds us that sometimes </a:t>
            </a:r>
            <a:r>
              <a:rPr lang="en-US" altLang="en-US" i="1" dirty="0">
                <a:latin typeface="+mn-lt"/>
                <a:ea typeface="ＭＳ Ｐゴシック" pitchFamily="34" charset="-128"/>
              </a:rPr>
              <a:t>what</a:t>
            </a:r>
            <a:r>
              <a:rPr lang="en-US" altLang="en-US" dirty="0">
                <a:latin typeface="+mn-lt"/>
                <a:ea typeface="ＭＳ Ｐゴシック" pitchFamily="34" charset="-128"/>
              </a:rPr>
              <a:t> is said is not as important as </a:t>
            </a:r>
            <a:r>
              <a:rPr lang="en-US" altLang="en-US" i="1" dirty="0">
                <a:latin typeface="+mn-lt"/>
                <a:ea typeface="ＭＳ Ｐゴシック" pitchFamily="34" charset="-128"/>
              </a:rPr>
              <a:t>how</a:t>
            </a:r>
            <a:r>
              <a:rPr lang="en-US" altLang="en-US" dirty="0">
                <a:latin typeface="+mn-lt"/>
                <a:ea typeface="ＭＳ Ｐゴシック" pitchFamily="34" charset="-128"/>
              </a:rPr>
              <a:t> it is said (Table 8.3). </a:t>
            </a:r>
          </a:p>
          <a:p>
            <a:pPr defTabSz="457200">
              <a:lnSpc>
                <a:spcPct val="90000"/>
              </a:lnSpc>
            </a:pPr>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For example, your friend did not eat </a:t>
            </a:r>
            <a:r>
              <a:rPr lang="ja-JP" altLang="en-US" dirty="0">
                <a:latin typeface="+mn-lt"/>
                <a:ea typeface="ＭＳ Ｐゴシック" pitchFamily="34" charset="-128"/>
              </a:rPr>
              <a:t>“</a:t>
            </a:r>
            <a:r>
              <a:rPr lang="en-US" altLang="ja-JP" dirty="0">
                <a:latin typeface="+mn-lt"/>
                <a:ea typeface="ＭＳ Ｐゴシック" pitchFamily="34" charset="-128"/>
              </a:rPr>
              <a:t>50 pounds of cheeseburgers,</a:t>
            </a:r>
            <a:r>
              <a:rPr lang="ja-JP" altLang="en-US" dirty="0">
                <a:latin typeface="+mn-lt"/>
                <a:ea typeface="ＭＳ Ｐゴシック" pitchFamily="34" charset="-128"/>
              </a:rPr>
              <a:t>”</a:t>
            </a:r>
            <a:r>
              <a:rPr lang="en-US" altLang="ja-JP" dirty="0">
                <a:latin typeface="+mn-lt"/>
                <a:ea typeface="ＭＳ Ｐゴシック" pitchFamily="34" charset="-128"/>
              </a:rPr>
              <a:t> and you </a:t>
            </a:r>
            <a:r>
              <a:rPr lang="en-US" altLang="ja-JP" dirty="0" err="1">
                <a:latin typeface="+mn-lt"/>
                <a:ea typeface="ＭＳ Ｐゴシック" pitchFamily="34" charset="-128"/>
              </a:rPr>
              <a:t>wouldn</a:t>
            </a:r>
            <a:r>
              <a:rPr lang="ja-JP" altLang="en-US" dirty="0">
                <a:latin typeface="+mn-lt"/>
                <a:ea typeface="ＭＳ Ｐゴシック" pitchFamily="34" charset="-128"/>
              </a:rPr>
              <a:t>’</a:t>
            </a:r>
            <a:r>
              <a:rPr lang="en-US" altLang="ja-JP" dirty="0">
                <a:latin typeface="+mn-lt"/>
                <a:ea typeface="ＭＳ Ｐゴシック" pitchFamily="34" charset="-128"/>
              </a:rPr>
              <a:t>t call her a liar for saying it because you know she meant she just ate a lot.</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73</a:t>
            </a:fld>
            <a:endParaRPr lang="en-US" dirty="0"/>
          </a:p>
        </p:txBody>
      </p:sp>
    </p:spTree>
    <p:extLst>
      <p:ext uri="{BB962C8B-B14F-4D97-AF65-F5344CB8AC3E}">
        <p14:creationId xmlns:p14="http://schemas.microsoft.com/office/powerpoint/2010/main" val="401435750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mn-lt"/>
                <a:ea typeface="ＭＳ Ｐゴシック" pitchFamily="34" charset="-128"/>
              </a:rPr>
              <a:t>1) In addition to becoming experts at identifying the sounds of their own language, </a:t>
            </a: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Infants also learn how to separate a string of sounds into meaningful groups (i.e., into words). </a:t>
            </a:r>
          </a:p>
          <a:p>
            <a:r>
              <a:rPr lang="en-US" altLang="en-US" dirty="0">
                <a:latin typeface="+mn-lt"/>
                <a:ea typeface="ＭＳ Ｐゴシック" pitchFamily="34" charset="-128"/>
              </a:rPr>
              <a:t>	ii) Infants as young as two months old show a preference for speech sounds over perceptually similar non-speech sounds (</a:t>
            </a:r>
            <a:r>
              <a:rPr lang="en-US" altLang="en-US" dirty="0" err="1">
                <a:latin typeface="+mn-lt"/>
                <a:ea typeface="ＭＳ Ｐゴシック" pitchFamily="34" charset="-128"/>
              </a:rPr>
              <a:t>Vouloumanos</a:t>
            </a:r>
            <a:r>
              <a:rPr lang="en-US" altLang="en-US" dirty="0">
                <a:latin typeface="+mn-lt"/>
                <a:ea typeface="ＭＳ Ｐゴシック" pitchFamily="34" charset="-128"/>
              </a:rPr>
              <a:t> &amp; </a:t>
            </a:r>
            <a:r>
              <a:rPr lang="en-US" altLang="en-US" dirty="0" err="1">
                <a:latin typeface="+mn-lt"/>
                <a:ea typeface="ＭＳ Ｐゴシック" pitchFamily="34" charset="-128"/>
              </a:rPr>
              <a:t>Werker</a:t>
            </a:r>
            <a:r>
              <a:rPr lang="en-US" altLang="en-US" dirty="0">
                <a:latin typeface="+mn-lt"/>
                <a:ea typeface="ＭＳ Ｐゴシック" pitchFamily="34" charset="-128"/>
              </a:rPr>
              <a:t>, 2004). </a:t>
            </a:r>
          </a:p>
          <a:p>
            <a:r>
              <a:rPr lang="en-US" altLang="en-US" dirty="0">
                <a:latin typeface="+mn-lt"/>
                <a:ea typeface="ＭＳ Ｐゴシック" pitchFamily="34" charset="-128"/>
              </a:rPr>
              <a:t>	iii) When presented with pronounceable non-words (e.g., </a:t>
            </a:r>
            <a:r>
              <a:rPr lang="en-US" altLang="en-US" dirty="0" err="1">
                <a:latin typeface="+mn-lt"/>
                <a:ea typeface="ＭＳ Ｐゴシック" pitchFamily="34" charset="-128"/>
              </a:rPr>
              <a:t>strak</a:t>
            </a:r>
            <a:r>
              <a:rPr lang="en-US" altLang="en-US" dirty="0">
                <a:latin typeface="+mn-lt"/>
                <a:ea typeface="ＭＳ Ｐゴシック" pitchFamily="34" charset="-128"/>
              </a:rPr>
              <a:t>), infants prefer to hear words that follow the rules of their language. </a:t>
            </a:r>
          </a:p>
          <a:p>
            <a:endParaRPr lang="en-US" altLang="en-US" dirty="0">
              <a:latin typeface="+mn-lt"/>
              <a:ea typeface="ＭＳ Ｐゴシック" pitchFamily="34" charset="-128"/>
            </a:endParaRPr>
          </a:p>
          <a:p>
            <a:pPr>
              <a:lnSpc>
                <a:spcPct val="90000"/>
              </a:lnSpc>
            </a:pPr>
            <a:r>
              <a:rPr lang="en-US" altLang="en-US" dirty="0">
                <a:latin typeface="+mn-lt"/>
                <a:ea typeface="ＭＳ Ｐゴシック" pitchFamily="34" charset="-128"/>
              </a:rPr>
              <a:t>2) Young children rapidly learn new words.</a:t>
            </a:r>
            <a:endParaRPr lang="en-US" altLang="ja-JP" dirty="0">
              <a:latin typeface="+mn-lt"/>
              <a:ea typeface="ＭＳ Ｐゴシック" pitchFamily="34" charset="-128"/>
            </a:endParaRPr>
          </a:p>
          <a:p>
            <a:pPr>
              <a:lnSpc>
                <a:spcPct val="90000"/>
              </a:lnSpc>
            </a:pPr>
            <a:r>
              <a:rPr lang="en-US" altLang="en-US" dirty="0">
                <a:latin typeface="+mn-lt"/>
                <a:ea typeface="ＭＳ Ｐゴシック" pitchFamily="34" charset="-128"/>
              </a:rPr>
              <a:t> </a:t>
            </a:r>
          </a:p>
          <a:p>
            <a:pPr>
              <a:lnSpc>
                <a:spcPct val="90000"/>
              </a:lnSpc>
            </a:pPr>
            <a:r>
              <a:rPr lang="en-US" altLang="en-US" i="1" dirty="0">
                <a:latin typeface="+mn-lt"/>
                <a:ea typeface="ＭＳ Ｐゴシック" pitchFamily="34" charset="-128"/>
              </a:rPr>
              <a:t>	</a:t>
            </a:r>
            <a:r>
              <a:rPr lang="en-US" altLang="en-US" b="1" i="1" dirty="0">
                <a:latin typeface="+mn-lt"/>
                <a:ea typeface="ＭＳ Ｐゴシック" pitchFamily="34" charset="-128"/>
              </a:rPr>
              <a:t>Fast mapping (p. 320):</a:t>
            </a:r>
            <a:r>
              <a:rPr lang="en-US" altLang="en-US" dirty="0">
                <a:latin typeface="+mn-lt"/>
                <a:ea typeface="ＭＳ Ｐゴシック" pitchFamily="34" charset="-128"/>
              </a:rPr>
              <a:t> the ability to map words onto concepts or objects after only a single exposure. </a:t>
            </a:r>
          </a:p>
          <a:p>
            <a:endParaRPr lang="en-US" altLang="en-US" dirty="0">
              <a:latin typeface="+mn-lt"/>
              <a:ea typeface="ＭＳ Ｐゴシック" pitchFamily="34" charset="-128"/>
            </a:endParaRP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a:t>
            </a:r>
            <a:r>
              <a:rPr lang="en-US" altLang="en-US" i="1" dirty="0">
                <a:latin typeface="+mn-lt"/>
                <a:ea typeface="ＭＳ Ｐゴシック" pitchFamily="34" charset="-128"/>
              </a:rPr>
              <a:t>Naming explosion</a:t>
            </a:r>
            <a:r>
              <a:rPr lang="en-US" altLang="en-US" dirty="0">
                <a:latin typeface="+mn-lt"/>
                <a:ea typeface="ＭＳ Ｐゴシック" pitchFamily="34" charset="-128"/>
              </a:rPr>
              <a:t>: a rapid increase in vocabulary size that occurs at this stage of development.</a:t>
            </a:r>
          </a:p>
        </p:txBody>
      </p:sp>
      <p:sp>
        <p:nvSpPr>
          <p:cNvPr id="4" name="Slide Number Placeholder 3"/>
          <p:cNvSpPr>
            <a:spLocks noGrp="1"/>
          </p:cNvSpPr>
          <p:nvPr>
            <p:ph type="sldNum" sz="quarter" idx="10"/>
          </p:nvPr>
        </p:nvSpPr>
        <p:spPr/>
        <p:txBody>
          <a:bodyPr/>
          <a:lstStyle/>
          <a:p>
            <a:fld id="{A73D6722-9B4D-4E29-B226-C325925A8118}" type="slidenum">
              <a:rPr lang="en-US" smtClean="0"/>
              <a:t>74</a:t>
            </a:fld>
            <a:endParaRPr lang="en-US" dirty="0"/>
          </a:p>
        </p:txBody>
      </p:sp>
    </p:spTree>
    <p:extLst>
      <p:ext uri="{BB962C8B-B14F-4D97-AF65-F5344CB8AC3E}">
        <p14:creationId xmlns:p14="http://schemas.microsoft.com/office/powerpoint/2010/main" val="231503179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latin typeface="+mn-lt"/>
                <a:ea typeface="ＭＳ Ｐゴシック" pitchFamily="34" charset="-128"/>
              </a:rPr>
              <a:t>3) Producing spoken language (Table 8.4): Early psychologists believed that language was learned through imitating sounds and being reinforced for pronouncing and using words correctly. However, learning through imitation and reinforcement is only one component of language development.</a:t>
            </a:r>
          </a:p>
          <a:p>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Children often produce phrases that include incorrect grammar or word forms. Because adults do not (often) use these phrases, it is highly unlikely that such phrases are imitations.</a:t>
            </a:r>
          </a:p>
          <a:p>
            <a:r>
              <a:rPr lang="en-US" altLang="en-US" dirty="0">
                <a:latin typeface="+mn-lt"/>
                <a:ea typeface="ＭＳ Ｐゴシック" pitchFamily="34" charset="-128"/>
              </a:rPr>
              <a:t>	ii) Children learn irregular verbs and </a:t>
            </a:r>
            <a:r>
              <a:rPr lang="en-US" altLang="en-US" dirty="0" err="1">
                <a:latin typeface="+mn-lt"/>
                <a:ea typeface="ＭＳ Ｐゴシック" pitchFamily="34" charset="-128"/>
              </a:rPr>
              <a:t>pluralizations</a:t>
            </a:r>
            <a:r>
              <a:rPr lang="en-US" altLang="en-US" dirty="0">
                <a:latin typeface="+mn-lt"/>
                <a:ea typeface="ＭＳ Ｐゴシック" pitchFamily="34" charset="-128"/>
              </a:rPr>
              <a:t> on a word-by-word basis. At first, they will use “ran” and “geese” correctly. However, when children begin to use grammar on their own, they over-generalize the rules. It is also unlikely that children would produce these forms by imitating.</a:t>
            </a:r>
          </a:p>
          <a:p>
            <a:r>
              <a:rPr lang="en-US" altLang="en-US" dirty="0">
                <a:latin typeface="+mn-lt"/>
                <a:ea typeface="ＭＳ Ｐゴシック" pitchFamily="34" charset="-128"/>
              </a:rPr>
              <a:t>	iii) When children use poor grammar, or when they over-generalize their rules, parents may try to correct them. Although children will acknowledge their parents’ attempts at instruction, this method does not seem to work. Instead, children go right back to over-generalizing.</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75</a:t>
            </a:fld>
            <a:endParaRPr lang="en-US" dirty="0"/>
          </a:p>
        </p:txBody>
      </p:sp>
    </p:spTree>
    <p:extLst>
      <p:ext uri="{BB962C8B-B14F-4D97-AF65-F5344CB8AC3E}">
        <p14:creationId xmlns:p14="http://schemas.microsoft.com/office/powerpoint/2010/main" val="162060963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mn-lt"/>
                <a:ea typeface="ＭＳ Ｐゴシック" pitchFamily="34" charset="-128"/>
              </a:rPr>
              <a:t>1) Most psychologists believe children pick up language so much easier than adults because there is a </a:t>
            </a:r>
            <a:r>
              <a:rPr lang="en-US" altLang="en-US" i="1" dirty="0">
                <a:latin typeface="+mn-lt"/>
                <a:ea typeface="ＭＳ Ｐゴシック" pitchFamily="34" charset="-128"/>
              </a:rPr>
              <a:t>sensitive period</a:t>
            </a:r>
            <a:r>
              <a:rPr lang="en-US" altLang="en-US" dirty="0">
                <a:latin typeface="+mn-lt"/>
                <a:ea typeface="ＭＳ Ｐゴシック" pitchFamily="34" charset="-128"/>
              </a:rPr>
              <a:t> for language.</a:t>
            </a: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This is a time during childhood in which children</a:t>
            </a:r>
            <a:r>
              <a:rPr lang="ja-JP" altLang="en-US" dirty="0">
                <a:latin typeface="+mn-lt"/>
                <a:ea typeface="ＭＳ Ｐゴシック" pitchFamily="34" charset="-128"/>
              </a:rPr>
              <a:t>’</a:t>
            </a:r>
            <a:r>
              <a:rPr lang="en-US" altLang="ja-JP" dirty="0">
                <a:latin typeface="+mn-lt"/>
                <a:ea typeface="ＭＳ Ｐゴシック" pitchFamily="34" charset="-128"/>
              </a:rPr>
              <a:t>s brains are primed to develop language skills.</a:t>
            </a:r>
          </a:p>
          <a:p>
            <a:pPr defTabSz="457200"/>
            <a:r>
              <a:rPr lang="en-US" altLang="en-US" dirty="0">
                <a:latin typeface="+mn-lt"/>
                <a:ea typeface="ＭＳ Ｐゴシック" pitchFamily="34" charset="-128"/>
              </a:rPr>
              <a:t>		a) Children can absorb language almost effortlessly, but this ability fades starting the seventh year.</a:t>
            </a:r>
          </a:p>
          <a:p>
            <a:pPr defTabSz="457200"/>
            <a:r>
              <a:rPr lang="en-US" altLang="en-US" dirty="0">
                <a:latin typeface="+mn-lt"/>
                <a:ea typeface="ＭＳ Ｐゴシック" pitchFamily="34" charset="-128"/>
              </a:rPr>
              <a:t>		b) Children who receive cochlear implants before the age of two develop speech better than those who receive implants after age four.</a:t>
            </a:r>
          </a:p>
          <a:p>
            <a:pPr defTabSz="457200"/>
            <a:r>
              <a:rPr lang="en-US" altLang="en-US" dirty="0">
                <a:latin typeface="+mn-lt"/>
                <a:ea typeface="ＭＳ Ｐゴシック" pitchFamily="34" charset="-128"/>
              </a:rPr>
              <a:t>	ii) Cross-cultural research shows that sign language also has a sensitive period.</a:t>
            </a:r>
          </a:p>
          <a:p>
            <a:pPr defTabSz="457200"/>
            <a:r>
              <a:rPr lang="en-US" altLang="en-US" dirty="0">
                <a:latin typeface="+mn-lt"/>
                <a:ea typeface="ＭＳ Ｐゴシック" pitchFamily="34" charset="-128"/>
              </a:rPr>
              <a:t>		a) Children can pick up sign language rather quickly, whereas deaf adults who learn to sign later in life will never be as fluent.</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76</a:t>
            </a:fld>
            <a:endParaRPr lang="en-US" dirty="0"/>
          </a:p>
        </p:txBody>
      </p:sp>
    </p:spTree>
    <p:extLst>
      <p:ext uri="{BB962C8B-B14F-4D97-AF65-F5344CB8AC3E}">
        <p14:creationId xmlns:p14="http://schemas.microsoft.com/office/powerpoint/2010/main" val="57304718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There are some costs to bilingualism:</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Bilingual children tend to have a smaller vocabulary in each language than unilingual children.</a:t>
            </a:r>
          </a:p>
          <a:p>
            <a:pPr defTabSz="457200"/>
            <a:r>
              <a:rPr lang="en-US" altLang="en-US" dirty="0">
                <a:latin typeface="Arial" pitchFamily="34" charset="0"/>
                <a:ea typeface="ＭＳ Ｐゴシック" pitchFamily="34" charset="-128"/>
              </a:rPr>
              <a:t>	ii) In adulthood, this difference is shown not by vocabulary size, but by how easily bilinguals can access words. Compared to unilingual adults, bilingual adults are slower at naming pictures, have more difficulty on tests that ask them to list words starting with a particular letter, have more tip-of-the-tongue experiences in which they can't quite retrieve a word, and are slower and less accurate when making word/non-word judgments. These problems with accessing words may be due to the fact that they use each language less than a unilingual person would use their single language.</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The benefits of bilingualism, however, appear to far outweigh the costs.</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One difference that has been repeatedly observed is that bilingual individuals are much better than their unilingual counterparts on executive functions. These enable people who speak more than one language to inhibit one language while speaking and listening to another (or to limit the interference across languages). </a:t>
            </a:r>
          </a:p>
          <a:p>
            <a:pPr defTabSz="457200"/>
            <a:r>
              <a:rPr lang="en-US" altLang="en-US" dirty="0">
                <a:latin typeface="Arial" pitchFamily="34" charset="0"/>
                <a:ea typeface="ＭＳ Ｐゴシック" pitchFamily="34" charset="-128"/>
              </a:rPr>
              <a:t>	ii) Bilingualism has also recently been shown to have important health benefits (reduce risk of dementia).</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77</a:t>
            </a:fld>
            <a:endParaRPr lang="en-US" dirty="0"/>
          </a:p>
        </p:txBody>
      </p:sp>
    </p:spTree>
    <p:extLst>
      <p:ext uri="{BB962C8B-B14F-4D97-AF65-F5344CB8AC3E}">
        <p14:creationId xmlns:p14="http://schemas.microsoft.com/office/powerpoint/2010/main" val="334141892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a:t>
            </a:r>
            <a:r>
              <a:rPr lang="en-US" altLang="en-US" sz="1200" i="1" dirty="0">
                <a:latin typeface="+mn-lt"/>
                <a:ea typeface="ＭＳ Ｐゴシック" pitchFamily="34" charset="-128"/>
              </a:rPr>
              <a:t>What do we know about genes and language?</a:t>
            </a: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Many scientists believe the evidence is overwhelming that language is a unique feature of the human species that evolved to solve problems related to survival and reproduction. </a:t>
            </a:r>
          </a:p>
          <a:p>
            <a:pPr defTabSz="457200">
              <a:lnSpc>
                <a:spcPct val="90000"/>
              </a:lnSpc>
            </a:pPr>
            <a:r>
              <a:rPr lang="en-US" altLang="en-US" sz="1200" dirty="0">
                <a:latin typeface="+mn-lt"/>
                <a:ea typeface="ＭＳ Ｐゴシック" pitchFamily="34" charset="-128"/>
              </a:rPr>
              <a:t>	ii) Language adds greater efficiency to thought, allows transmission of information without requiring direct experience (with potential dangers), and facilitates social needs and desires.</a:t>
            </a:r>
          </a:p>
          <a:p>
            <a:pPr defTabSz="457200">
              <a:lnSpc>
                <a:spcPct val="90000"/>
              </a:lnSpc>
            </a:pPr>
            <a:r>
              <a:rPr lang="en-US" altLang="en-US" sz="1200" dirty="0">
                <a:latin typeface="+mn-lt"/>
                <a:ea typeface="ＭＳ Ｐゴシック" pitchFamily="34" charset="-128"/>
              </a:rPr>
              <a:t>	iii) As with most complex </a:t>
            </a:r>
            <a:r>
              <a:rPr lang="en-US" altLang="en-US" sz="1200" dirty="0" err="1">
                <a:latin typeface="+mn-lt"/>
                <a:ea typeface="ＭＳ Ｐゴシック" pitchFamily="34" charset="-128"/>
              </a:rPr>
              <a:t>behaviours</a:t>
            </a:r>
            <a:r>
              <a:rPr lang="en-US" altLang="en-US" sz="1200" dirty="0">
                <a:latin typeface="+mn-lt"/>
                <a:ea typeface="ＭＳ Ｐゴシック" pitchFamily="34" charset="-128"/>
              </a:rPr>
              <a:t>, there are likely a number of genes involved with language.</a:t>
            </a:r>
          </a:p>
          <a:p>
            <a:pPr defTabSz="457200">
              <a:lnSpc>
                <a:spcPct val="90000"/>
              </a:lnSpc>
            </a:pPr>
            <a:r>
              <a:rPr lang="en-US" altLang="en-US" sz="1200" dirty="0">
                <a:latin typeface="+mn-lt"/>
                <a:ea typeface="ＭＳ Ｐゴシック" pitchFamily="34" charset="-128"/>
              </a:rPr>
              <a:t>		a) However, there appears to be one gene of particular importance.</a:t>
            </a:r>
          </a:p>
          <a:p>
            <a:pPr defTabSz="457200">
              <a:lnSpc>
                <a:spcPct val="90000"/>
              </a:lnSpc>
            </a:pPr>
            <a:r>
              <a:rPr lang="en-US" altLang="en-US" sz="1200" dirty="0">
                <a:latin typeface="+mn-lt"/>
                <a:ea typeface="ＭＳ Ｐゴシック" pitchFamily="34" charset="-128"/>
              </a:rPr>
              <a:t> </a:t>
            </a:r>
          </a:p>
          <a:p>
            <a:pPr defTabSz="457200">
              <a:lnSpc>
                <a:spcPct val="90000"/>
              </a:lnSpc>
            </a:pPr>
            <a:r>
              <a:rPr lang="en-US" altLang="en-US" sz="1200" dirty="0">
                <a:latin typeface="+mn-lt"/>
                <a:ea typeface="ＭＳ Ｐゴシック" pitchFamily="34" charset="-128"/>
              </a:rPr>
              <a:t>2) </a:t>
            </a:r>
            <a:r>
              <a:rPr lang="en-US" altLang="en-US" sz="1200" i="1" dirty="0">
                <a:latin typeface="+mn-lt"/>
                <a:ea typeface="ＭＳ Ｐゴシック" pitchFamily="34" charset="-128"/>
              </a:rPr>
              <a:t>Which scientific evidence supports a genetic basis of language?</a:t>
            </a:r>
            <a:endParaRPr lang="en-US" altLang="en-US" sz="1200" dirty="0">
              <a:latin typeface="+mn-lt"/>
              <a:ea typeface="ＭＳ Ｐゴシック" pitchFamily="34" charset="-128"/>
            </a:endParaRPr>
          </a:p>
          <a:p>
            <a:pPr defTabSz="457200">
              <a:lnSpc>
                <a:spcPct val="9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All humans carry the gene FOXP2.</a:t>
            </a:r>
          </a:p>
          <a:p>
            <a:pPr defTabSz="457200">
              <a:lnSpc>
                <a:spcPct val="90000"/>
              </a:lnSpc>
            </a:pPr>
            <a:r>
              <a:rPr lang="en-US" altLang="en-US" sz="1200" dirty="0">
                <a:latin typeface="+mn-lt"/>
                <a:ea typeface="ＭＳ Ｐゴシック" pitchFamily="34" charset="-128"/>
              </a:rPr>
              <a:t>		a) The physical and chemical processes of this gene codes for are related to language.</a:t>
            </a:r>
          </a:p>
        </p:txBody>
      </p:sp>
      <p:sp>
        <p:nvSpPr>
          <p:cNvPr id="4" name="Slide Number Placeholder 3"/>
          <p:cNvSpPr>
            <a:spLocks noGrp="1"/>
          </p:cNvSpPr>
          <p:nvPr>
            <p:ph type="sldNum" sz="quarter" idx="10"/>
          </p:nvPr>
        </p:nvSpPr>
        <p:spPr/>
        <p:txBody>
          <a:bodyPr/>
          <a:lstStyle/>
          <a:p>
            <a:fld id="{A73D6722-9B4D-4E29-B226-C325925A8118}" type="slidenum">
              <a:rPr lang="en-US" smtClean="0"/>
              <a:t>78</a:t>
            </a:fld>
            <a:endParaRPr lang="en-US" dirty="0"/>
          </a:p>
        </p:txBody>
      </p:sp>
    </p:spTree>
    <p:extLst>
      <p:ext uri="{BB962C8B-B14F-4D97-AF65-F5344CB8AC3E}">
        <p14:creationId xmlns:p14="http://schemas.microsoft.com/office/powerpoint/2010/main" val="286953460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The KE family has a mutated copy of this gene, so those in this family have great difficulty putting thoughts into words (Figure 8.22).</a:t>
            </a:r>
          </a:p>
          <a:p>
            <a:pPr defTabSz="457200">
              <a:lnSpc>
                <a:spcPct val="90000"/>
              </a:lnSpc>
            </a:pPr>
            <a:r>
              <a:rPr lang="en-US" altLang="en-US" sz="1200" dirty="0">
                <a:latin typeface="+mn-lt"/>
                <a:ea typeface="ＭＳ Ｐゴシック" pitchFamily="34" charset="-128"/>
              </a:rPr>
              <a:t>		a) They have no problems performing tasks, so they are still able to think.</a:t>
            </a:r>
          </a:p>
          <a:p>
            <a:pPr defTabSz="457200">
              <a:lnSpc>
                <a:spcPct val="90000"/>
              </a:lnSpc>
            </a:pPr>
            <a:r>
              <a:rPr lang="en-US" altLang="en-US" sz="1200" dirty="0">
                <a:latin typeface="+mn-lt"/>
                <a:ea typeface="ＭＳ Ｐゴシック" pitchFamily="34" charset="-128"/>
              </a:rPr>
              <a:t>	iii) Brain scans were taken of KE family members who inherited the mutated gene and those who did not (Figure 8.23).</a:t>
            </a:r>
          </a:p>
          <a:p>
            <a:pPr defTabSz="457200">
              <a:lnSpc>
                <a:spcPct val="90000"/>
              </a:lnSpc>
            </a:pPr>
            <a:r>
              <a:rPr lang="en-US" altLang="en-US" sz="1200" dirty="0">
                <a:latin typeface="+mn-lt"/>
                <a:ea typeface="ＭＳ Ｐゴシック" pitchFamily="34" charset="-128"/>
              </a:rPr>
              <a:t>		a) They were asked to generate words themselves and to repeat the words back to experimenters.</a:t>
            </a:r>
          </a:p>
          <a:p>
            <a:pPr defTabSz="457200">
              <a:lnSpc>
                <a:spcPct val="90000"/>
              </a:lnSpc>
            </a:pPr>
            <a:r>
              <a:rPr lang="en-US" altLang="en-US" sz="1200" dirty="0">
                <a:latin typeface="+mn-lt"/>
                <a:ea typeface="ＭＳ Ｐゴシック" pitchFamily="34" charset="-128"/>
              </a:rPr>
              <a:t>		b) Those with a normal gene showed typical activity in the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in the left hemisphere.</a:t>
            </a:r>
          </a:p>
          <a:p>
            <a:pPr defTabSz="457200">
              <a:lnSpc>
                <a:spcPct val="90000"/>
              </a:lnSpc>
            </a:pPr>
            <a:r>
              <a:rPr lang="en-US" altLang="en-US" sz="1200" dirty="0">
                <a:latin typeface="+mn-lt"/>
                <a:ea typeface="ＭＳ Ｐゴシック" pitchFamily="34" charset="-128"/>
              </a:rPr>
              <a:t>		c) Those with the mutated gene had no activity in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that the activity in the brain was unusual for that type of task.</a:t>
            </a:r>
          </a:p>
          <a:p>
            <a:pPr defTabSz="457200">
              <a:lnSpc>
                <a:spcPct val="90000"/>
              </a:lnSpc>
            </a:pPr>
            <a:endParaRPr lang="en-US" altLang="en-US" sz="1200" dirty="0">
              <a:latin typeface="+mn-lt"/>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figure is colour-coded and shows three generations of the family. A key explains the colour coding as “Male”, “Female”, “Affected family member”, “Unaffected family member”, “Deceased”, and “Twins.” The figure, starting with the first generation, is as follows.</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First generation: Deceased unaffected male, Deceased affected female</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first generation has 5 children – 3 affected females, 1 affected male, and 1 unaffected female.</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The affected male has 2 spouses, one of them is deceased. Their children and their spouses are as follows.</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Affected female; Unaffected 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2</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4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2</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1</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Affected female; Unaffected 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1</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0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2</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2</a:t>
            </a:r>
            <a:endParaRPr lang="en-IN" sz="1200" kern="1200" dirty="0">
              <a:solidFill>
                <a:schemeClr val="tx1"/>
              </a:solidFill>
              <a:effectLst/>
              <a:latin typeface="+mn-lt"/>
              <a:ea typeface="+mn-ea"/>
              <a:cs typeface="+mn-cs"/>
            </a:endParaRPr>
          </a:p>
          <a:p>
            <a:pPr marL="457200" lvl="1" indent="0" fontAlgn="auto">
              <a:buFont typeface="Arial" panose="020B0604020202020204" pitchFamily="34" charset="0"/>
              <a:buNone/>
            </a:pP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Affected male with Deceased unaffected female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1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0</a:t>
            </a:r>
          </a:p>
          <a:p>
            <a:pPr marL="457200" lvl="1" indent="0" fontAlgn="auto">
              <a:buFont typeface="Arial" panose="020B0604020202020204" pitchFamily="34" charset="0"/>
              <a:buNone/>
            </a:pP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Unaffected female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0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1</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2</a:t>
            </a:r>
            <a:endParaRPr lang="en-IN" sz="1200" kern="1200" dirty="0">
              <a:solidFill>
                <a:schemeClr val="tx1"/>
              </a:solidFill>
              <a:effectLst/>
              <a:latin typeface="+mn-lt"/>
              <a:ea typeface="+mn-ea"/>
              <a:cs typeface="+mn-cs"/>
            </a:endParaRPr>
          </a:p>
          <a:p>
            <a:pPr marL="457200" lvl="1" indent="0" fontAlgn="auto">
              <a:buFont typeface="Arial" panose="020B0604020202020204" pitchFamily="34" charset="0"/>
              <a:buNone/>
            </a:pP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Affected female; Unaffected 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2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2</a:t>
            </a:r>
            <a:endParaRPr lang="en-IN" sz="1200" kern="1200" dirty="0">
              <a:solidFill>
                <a:schemeClr val="tx1"/>
              </a:solidFill>
              <a:effectLst/>
              <a:latin typeface="+mn-lt"/>
              <a:ea typeface="+mn-ea"/>
              <a:cs typeface="+mn-cs"/>
            </a:endParaRPr>
          </a:p>
          <a:p>
            <a:pPr fontAlgn="auto"/>
            <a:r>
              <a:rPr lang="en-CA" sz="1200" kern="1200" dirty="0">
                <a:solidFill>
                  <a:schemeClr val="tx1"/>
                </a:solidFill>
                <a:effectLst/>
                <a:latin typeface="+mn-lt"/>
                <a:ea typeface="+mn-ea"/>
                <a:cs typeface="+mn-cs"/>
              </a:rPr>
              <a:t> </a:t>
            </a:r>
            <a:endParaRPr lang="en-IN" sz="1200" kern="1200" dirty="0">
              <a:solidFill>
                <a:schemeClr val="tx1"/>
              </a:solidFill>
              <a:effectLst/>
              <a:latin typeface="+mn-lt"/>
              <a:ea typeface="+mn-ea"/>
              <a:cs typeface="+mn-cs"/>
            </a:endParaRPr>
          </a:p>
          <a:p>
            <a:pPr fontAlgn="auto"/>
            <a:r>
              <a:rPr lang="en-CA" sz="1200" b="1" kern="1200" dirty="0">
                <a:solidFill>
                  <a:schemeClr val="tx1"/>
                </a:solidFill>
                <a:effectLst/>
                <a:latin typeface="+mn-lt"/>
                <a:ea typeface="+mn-ea"/>
                <a:cs typeface="+mn-cs"/>
              </a:rPr>
              <a:t>Un affected male; Unaffected female (spouse) </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male: 1</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Affected female: 0</a:t>
            </a:r>
            <a:endParaRPr lang="en-IN" sz="1200" kern="1200" dirty="0">
              <a:solidFill>
                <a:schemeClr val="tx1"/>
              </a:solidFill>
              <a:effectLst/>
              <a:latin typeface="+mn-lt"/>
              <a:ea typeface="+mn-ea"/>
              <a:cs typeface="+mn-cs"/>
            </a:endParaRPr>
          </a:p>
          <a:p>
            <a:pPr marL="628650" lvl="1" indent="-171450" fontAlgn="auto">
              <a:buFont typeface="Arial" panose="020B0604020202020204" pitchFamily="34" charset="0"/>
              <a:buChar char="•"/>
            </a:pPr>
            <a:r>
              <a:rPr lang="en-CA" sz="1200" kern="1200" dirty="0">
                <a:solidFill>
                  <a:schemeClr val="tx1"/>
                </a:solidFill>
                <a:effectLst/>
                <a:latin typeface="+mn-lt"/>
                <a:ea typeface="+mn-ea"/>
                <a:cs typeface="+mn-cs"/>
              </a:rPr>
              <a:t>Unaffected female: 1</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79</a:t>
            </a:fld>
            <a:endParaRPr lang="en-US" dirty="0"/>
          </a:p>
        </p:txBody>
      </p:sp>
    </p:spTree>
    <p:extLst>
      <p:ext uri="{BB962C8B-B14F-4D97-AF65-F5344CB8AC3E}">
        <p14:creationId xmlns:p14="http://schemas.microsoft.com/office/powerpoint/2010/main" val="2569667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Arial" pitchFamily="34" charset="0"/>
                <a:ea typeface="ＭＳ Ｐゴシック" pitchFamily="34" charset="-128"/>
              </a:rPr>
              <a:t>1) It is also important that the results of studies can be applied outside the laboratory to the real world in other contexts, with other people, etc.</a:t>
            </a: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	</a:t>
            </a:r>
            <a:r>
              <a:rPr lang="en-US" altLang="en-US" b="1" i="1" dirty="0">
                <a:latin typeface="Arial" pitchFamily="34" charset="0"/>
                <a:ea typeface="ＭＳ Ｐゴシック" pitchFamily="34" charset="-128"/>
              </a:rPr>
              <a:t>Generalizability (p. 33)</a:t>
            </a:r>
            <a:r>
              <a:rPr lang="en-US" altLang="en-US" i="1" dirty="0">
                <a:latin typeface="Arial" pitchFamily="34" charset="0"/>
                <a:ea typeface="ＭＳ Ｐゴシック" pitchFamily="34" charset="-128"/>
              </a:rPr>
              <a:t> refers to the degree to which one set of results can be applied to other situations, individuals, or events.</a:t>
            </a:r>
            <a:endParaRPr lang="en-US" altLang="en-US" dirty="0">
              <a:latin typeface="Arial" pitchFamily="34" charset="0"/>
              <a:ea typeface="ＭＳ Ｐゴシック" pitchFamily="34" charset="-128"/>
            </a:endParaRPr>
          </a:p>
          <a:p>
            <a:pPr defTabSz="457200"/>
            <a:r>
              <a:rPr lang="en-US" altLang="en-US" dirty="0">
                <a:latin typeface="Arial" pitchFamily="34" charset="0"/>
                <a:ea typeface="ＭＳ Ｐゴシック" pitchFamily="34" charset="-128"/>
              </a:rPr>
              <a:t> </a:t>
            </a:r>
          </a:p>
          <a:p>
            <a:pPr defTabSz="457200"/>
            <a:r>
              <a:rPr lang="en-US" altLang="en-US" dirty="0">
                <a:latin typeface="Arial" pitchFamily="34" charset="0"/>
                <a:ea typeface="ＭＳ Ｐゴシック" pitchFamily="34" charset="-128"/>
              </a:rPr>
              <a:t>2) Studying a large group of people is one way to increase the likelihood that the results will be generalizable.</a:t>
            </a:r>
          </a:p>
          <a:p>
            <a:pPr defTabSz="457200"/>
            <a:r>
              <a:rPr lang="en-US" altLang="en-US" dirty="0">
                <a:latin typeface="Arial" pitchFamily="34" charset="0"/>
                <a:ea typeface="ＭＳ Ｐゴシック" pitchFamily="34" charset="-128"/>
              </a:rPr>
              <a:t>	</a:t>
            </a:r>
            <a:r>
              <a:rPr lang="en-US" altLang="en-US" dirty="0" err="1">
                <a:latin typeface="Arial" pitchFamily="34" charset="0"/>
                <a:ea typeface="ＭＳ Ｐゴシック" pitchFamily="34" charset="-128"/>
              </a:rPr>
              <a:t>i</a:t>
            </a:r>
            <a:r>
              <a:rPr lang="en-US" altLang="en-US" dirty="0">
                <a:latin typeface="Arial" pitchFamily="34" charset="0"/>
                <a:ea typeface="ＭＳ Ｐゴシック" pitchFamily="34" charset="-128"/>
              </a:rPr>
              <a:t>) This way psychologists can report on the average effect for the group and get a better sense of how individuals are </a:t>
            </a:r>
            <a:r>
              <a:rPr lang="en-US" altLang="en-US" i="1" dirty="0">
                <a:latin typeface="Arial" pitchFamily="34" charset="0"/>
                <a:ea typeface="ＭＳ Ｐゴシック" pitchFamily="34" charset="-128"/>
              </a:rPr>
              <a:t>likely</a:t>
            </a:r>
            <a:r>
              <a:rPr lang="en-US" altLang="en-US" dirty="0">
                <a:latin typeface="Arial" pitchFamily="34" charset="0"/>
                <a:ea typeface="ＭＳ Ｐゴシック" pitchFamily="34" charset="-128"/>
              </a:rPr>
              <a:t> to behave.</a:t>
            </a:r>
          </a:p>
          <a:p>
            <a:pPr defTabSz="457200"/>
            <a:r>
              <a:rPr lang="en-US" altLang="en-US" dirty="0">
                <a:latin typeface="Arial" pitchFamily="34" charset="0"/>
                <a:ea typeface="ＭＳ Ｐゴシック" pitchFamily="34" charset="-128"/>
              </a:rPr>
              <a:t>	ii) In a perfect world, psychologists would study an entire population of people, however due to time, money, and other costs this is not practical or possible.</a:t>
            </a:r>
          </a:p>
          <a:p>
            <a:pPr defTabSz="457200"/>
            <a:r>
              <a:rPr lang="en-US" altLang="en-US" dirty="0">
                <a:latin typeface="Arial" pitchFamily="34" charset="0"/>
                <a:ea typeface="ＭＳ Ｐゴシック" pitchFamily="34" charset="-128"/>
              </a:rPr>
              <a:t>		a) Instead, researchers study a sample of a population and then generalize the findings from the sample to the population.</a:t>
            </a:r>
          </a:p>
          <a:p>
            <a:pPr defTabSz="457200"/>
            <a:r>
              <a:rPr lang="en-US" altLang="en-US" dirty="0">
                <a:latin typeface="Arial" pitchFamily="34" charset="0"/>
                <a:ea typeface="ＭＳ Ｐゴシック" pitchFamily="34" charset="-128"/>
              </a:rPr>
              <a:t> </a:t>
            </a:r>
          </a:p>
          <a:p>
            <a:pPr defTabSz="457200"/>
            <a:r>
              <a:rPr lang="en-US" altLang="en-US" b="1" i="1" dirty="0">
                <a:latin typeface="Arial" pitchFamily="34" charset="0"/>
                <a:ea typeface="ＭＳ Ｐゴシック" pitchFamily="34" charset="-128"/>
              </a:rPr>
              <a:t>	Population (p. 33)</a:t>
            </a:r>
            <a:r>
              <a:rPr lang="en-US" altLang="en-US" i="1" dirty="0">
                <a:latin typeface="Arial" pitchFamily="34" charset="0"/>
                <a:ea typeface="ＭＳ Ｐゴシック" pitchFamily="34" charset="-128"/>
              </a:rPr>
              <a:t> is the group that researchers want to generalize about.</a:t>
            </a:r>
            <a:endParaRPr lang="en-US" altLang="en-US" dirty="0">
              <a:latin typeface="Arial" pitchFamily="34" charset="0"/>
              <a:ea typeface="ＭＳ Ｐゴシック" pitchFamily="34" charset="-128"/>
            </a:endParaRPr>
          </a:p>
          <a:p>
            <a:pPr defTabSz="457200"/>
            <a:r>
              <a:rPr lang="en-US" altLang="en-US" i="1" dirty="0">
                <a:latin typeface="Arial" pitchFamily="34" charset="0"/>
                <a:ea typeface="ＭＳ Ｐゴシック" pitchFamily="34" charset="-128"/>
              </a:rPr>
              <a:t> </a:t>
            </a:r>
            <a:endParaRPr lang="en-US" altLang="en-US" dirty="0">
              <a:latin typeface="Arial" pitchFamily="34" charset="0"/>
              <a:ea typeface="ＭＳ Ｐゴシック" pitchFamily="34" charset="-128"/>
            </a:endParaRPr>
          </a:p>
          <a:p>
            <a:pPr defTabSz="457200"/>
            <a:r>
              <a:rPr lang="en-US" altLang="en-US" b="1" i="1" dirty="0">
                <a:latin typeface="Arial" pitchFamily="34" charset="0"/>
                <a:ea typeface="ＭＳ Ｐゴシック" pitchFamily="34" charset="-128"/>
              </a:rPr>
              <a:t>	Sample (p. 33)</a:t>
            </a:r>
            <a:r>
              <a:rPr lang="en-US" altLang="en-US" i="1" dirty="0">
                <a:latin typeface="Arial" pitchFamily="34" charset="0"/>
                <a:ea typeface="ＭＳ Ｐゴシック" pitchFamily="34" charset="-128"/>
              </a:rPr>
              <a:t> is a select group of population members</a:t>
            </a:r>
            <a:endParaRPr lang="en-US" altLang="en-US"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8</a:t>
            </a:fld>
            <a:endParaRPr lang="en-US" dirty="0"/>
          </a:p>
        </p:txBody>
      </p:sp>
    </p:spTree>
    <p:extLst>
      <p:ext uri="{BB962C8B-B14F-4D97-AF65-F5344CB8AC3E}">
        <p14:creationId xmlns:p14="http://schemas.microsoft.com/office/powerpoint/2010/main" val="150061665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90000"/>
              </a:lnSpc>
            </a:pPr>
            <a:r>
              <a:rPr lang="en-US" altLang="en-US" sz="1200" dirty="0">
                <a:latin typeface="+mn-lt"/>
                <a:ea typeface="ＭＳ Ｐゴシック" pitchFamily="34" charset="-128"/>
              </a:rPr>
              <a:t>1) The KE family has a mutated copy of this gene, so those in this family have great difficulty putting thoughts into words (Figure 8.22).</a:t>
            </a:r>
          </a:p>
          <a:p>
            <a:pPr defTabSz="457200">
              <a:lnSpc>
                <a:spcPct val="90000"/>
              </a:lnSpc>
            </a:pPr>
            <a:r>
              <a:rPr lang="en-US" altLang="en-US" sz="1200" dirty="0">
                <a:latin typeface="+mn-lt"/>
                <a:ea typeface="ＭＳ Ｐゴシック" pitchFamily="34" charset="-128"/>
              </a:rPr>
              <a:t>		a) They have no problems performing tasks, so they are still able to think.</a:t>
            </a:r>
          </a:p>
          <a:p>
            <a:pPr defTabSz="457200">
              <a:lnSpc>
                <a:spcPct val="90000"/>
              </a:lnSpc>
            </a:pPr>
            <a:r>
              <a:rPr lang="en-US" altLang="en-US" sz="1200" dirty="0">
                <a:latin typeface="+mn-lt"/>
                <a:ea typeface="ＭＳ Ｐゴシック" pitchFamily="34" charset="-128"/>
              </a:rPr>
              <a:t>	iii) Brain scans were taken of KE family members who inherited the mutated gene and those who did not (Figure 8.23).</a:t>
            </a:r>
          </a:p>
          <a:p>
            <a:pPr defTabSz="457200">
              <a:lnSpc>
                <a:spcPct val="90000"/>
              </a:lnSpc>
            </a:pPr>
            <a:r>
              <a:rPr lang="en-US" altLang="en-US" sz="1200" dirty="0">
                <a:latin typeface="+mn-lt"/>
                <a:ea typeface="ＭＳ Ｐゴシック" pitchFamily="34" charset="-128"/>
              </a:rPr>
              <a:t>		a) They were asked to generate words themselves and to repeat the words back to experimenters.</a:t>
            </a:r>
          </a:p>
          <a:p>
            <a:pPr defTabSz="457200">
              <a:lnSpc>
                <a:spcPct val="90000"/>
              </a:lnSpc>
            </a:pPr>
            <a:r>
              <a:rPr lang="en-US" altLang="en-US" sz="1200" dirty="0">
                <a:latin typeface="+mn-lt"/>
                <a:ea typeface="ＭＳ Ｐゴシック" pitchFamily="34" charset="-128"/>
              </a:rPr>
              <a:t>		b) Those with a normal gene showed typical activity in the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in the left hemisphere.</a:t>
            </a:r>
          </a:p>
          <a:p>
            <a:pPr defTabSz="457200">
              <a:lnSpc>
                <a:spcPct val="90000"/>
              </a:lnSpc>
            </a:pPr>
            <a:r>
              <a:rPr lang="en-US" altLang="en-US" sz="1200" dirty="0">
                <a:latin typeface="+mn-lt"/>
                <a:ea typeface="ＭＳ Ｐゴシック" pitchFamily="34" charset="-128"/>
              </a:rPr>
              <a:t>		c) Those with the mutated gene had no activity in </a:t>
            </a:r>
            <a:r>
              <a:rPr lang="en-US" altLang="en-US" sz="1200" dirty="0" err="1">
                <a:latin typeface="+mn-lt"/>
                <a:ea typeface="ＭＳ Ｐゴシック" pitchFamily="34" charset="-128"/>
              </a:rPr>
              <a:t>Broca</a:t>
            </a:r>
            <a:r>
              <a:rPr lang="ja-JP" altLang="en-US" sz="1200" dirty="0">
                <a:latin typeface="+mn-lt"/>
                <a:ea typeface="ＭＳ Ｐゴシック" pitchFamily="34" charset="-128"/>
              </a:rPr>
              <a:t>’</a:t>
            </a:r>
            <a:r>
              <a:rPr lang="en-US" altLang="ja-JP" sz="1200" dirty="0">
                <a:latin typeface="+mn-lt"/>
                <a:ea typeface="ＭＳ Ｐゴシック" pitchFamily="34" charset="-128"/>
              </a:rPr>
              <a:t>s area, that the activity in the brain was unusual for that type of task.</a:t>
            </a:r>
          </a:p>
          <a:p>
            <a:pPr defTabSz="457200">
              <a:lnSpc>
                <a:spcPct val="90000"/>
              </a:lnSpc>
            </a:pPr>
            <a:endParaRPr lang="en-US" altLang="en-US" sz="1200" dirty="0">
              <a:latin typeface="+mn-lt"/>
              <a:ea typeface="ＭＳ Ｐゴシック" pitchFamily="34" charset="-128"/>
            </a:endParaRPr>
          </a:p>
          <a:p>
            <a:r>
              <a:rPr lang="en-CA" sz="1200" b="0" kern="1200" dirty="0">
                <a:solidFill>
                  <a:schemeClr val="tx1"/>
                </a:solidFill>
                <a:effectLst/>
                <a:latin typeface="+mn-lt"/>
                <a:ea typeface="+mn-ea"/>
                <a:cs typeface="+mn-cs"/>
              </a:rPr>
              <a:t>Long Description:</a:t>
            </a:r>
          </a:p>
          <a:p>
            <a:r>
              <a:rPr lang="en-CA" sz="1200" kern="1200" dirty="0">
                <a:solidFill>
                  <a:schemeClr val="tx1"/>
                </a:solidFill>
                <a:effectLst/>
                <a:latin typeface="+mn-lt"/>
                <a:ea typeface="+mn-ea"/>
                <a:cs typeface="+mn-cs"/>
              </a:rPr>
              <a:t>The figure shows that the unaffected group have normal “FOXP2” and the affected group have mutation at “FOXP2.” The figure shows the left and right images of each of the scans.</a:t>
            </a:r>
            <a:endParaRPr lang="en-IN" sz="1200" kern="1200" dirty="0">
              <a:solidFill>
                <a:schemeClr val="tx1"/>
              </a:solidFill>
              <a:effectLst/>
              <a:latin typeface="+mn-lt"/>
              <a:ea typeface="+mn-ea"/>
              <a:cs typeface="+mn-cs"/>
            </a:endParaRPr>
          </a:p>
          <a:p>
            <a:endParaRPr lang="en-CA" sz="1200" b="1" kern="1200" dirty="0">
              <a:solidFill>
                <a:schemeClr val="tx1"/>
              </a:solidFill>
              <a:effectLst/>
              <a:latin typeface="+mn-lt"/>
              <a:ea typeface="+mn-ea"/>
              <a:cs typeface="+mn-cs"/>
            </a:endParaRPr>
          </a:p>
          <a:p>
            <a:r>
              <a:rPr lang="en-CA" sz="1200" b="1" kern="1200" dirty="0">
                <a:solidFill>
                  <a:schemeClr val="tx1"/>
                </a:solidFill>
                <a:effectLst/>
                <a:latin typeface="+mn-lt"/>
                <a:ea typeface="+mn-ea"/>
                <a:cs typeface="+mn-cs"/>
              </a:rPr>
              <a:t>Unaffected group</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left image shows red dots at the “</a:t>
            </a:r>
            <a:r>
              <a:rPr lang="en-CA" sz="1200" kern="1200" dirty="0" err="1">
                <a:solidFill>
                  <a:schemeClr val="tx1"/>
                </a:solidFill>
                <a:effectLst/>
                <a:latin typeface="+mn-lt"/>
                <a:ea typeface="+mn-ea"/>
                <a:cs typeface="+mn-cs"/>
              </a:rPr>
              <a:t>Broca’s</a:t>
            </a:r>
            <a:r>
              <a:rPr lang="en-CA" sz="1200" kern="1200" dirty="0">
                <a:solidFill>
                  <a:schemeClr val="tx1"/>
                </a:solidFill>
                <a:effectLst/>
                <a:latin typeface="+mn-lt"/>
                <a:ea typeface="+mn-ea"/>
                <a:cs typeface="+mn-cs"/>
              </a:rPr>
              <a:t>” area. The right image does not show any dots.</a:t>
            </a:r>
            <a:endParaRPr lang="en-IN" sz="1200" kern="1200" dirty="0">
              <a:solidFill>
                <a:schemeClr val="tx1"/>
              </a:solidFill>
              <a:effectLst/>
              <a:latin typeface="+mn-lt"/>
              <a:ea typeface="+mn-ea"/>
              <a:cs typeface="+mn-cs"/>
            </a:endParaRPr>
          </a:p>
          <a:p>
            <a:endParaRPr lang="en-CA" sz="1200" b="1" kern="1200" dirty="0">
              <a:solidFill>
                <a:schemeClr val="tx1"/>
              </a:solidFill>
              <a:effectLst/>
              <a:latin typeface="+mn-lt"/>
              <a:ea typeface="+mn-ea"/>
              <a:cs typeface="+mn-cs"/>
            </a:endParaRPr>
          </a:p>
          <a:p>
            <a:r>
              <a:rPr lang="en-CA" sz="1200" b="1" kern="1200" dirty="0">
                <a:solidFill>
                  <a:schemeClr val="tx1"/>
                </a:solidFill>
                <a:effectLst/>
                <a:latin typeface="+mn-lt"/>
                <a:ea typeface="+mn-ea"/>
                <a:cs typeface="+mn-cs"/>
              </a:rPr>
              <a:t>Affected group</a:t>
            </a:r>
            <a:endParaRPr lang="en-IN" sz="1200" kern="1200" dirty="0">
              <a:solidFill>
                <a:schemeClr val="tx1"/>
              </a:solidFill>
              <a:effectLst/>
              <a:latin typeface="+mn-lt"/>
              <a:ea typeface="+mn-ea"/>
              <a:cs typeface="+mn-cs"/>
            </a:endParaRP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left image shows small red dots at random places of the brain and not at the “</a:t>
            </a:r>
            <a:r>
              <a:rPr lang="en-CA" sz="1200" kern="1200" dirty="0" err="1">
                <a:solidFill>
                  <a:schemeClr val="tx1"/>
                </a:solidFill>
                <a:effectLst/>
                <a:latin typeface="+mn-lt"/>
                <a:ea typeface="+mn-ea"/>
                <a:cs typeface="+mn-cs"/>
              </a:rPr>
              <a:t>Broca’s</a:t>
            </a:r>
            <a:r>
              <a:rPr lang="en-CA" sz="1200" kern="1200" dirty="0">
                <a:solidFill>
                  <a:schemeClr val="tx1"/>
                </a:solidFill>
                <a:effectLst/>
                <a:latin typeface="+mn-lt"/>
                <a:ea typeface="+mn-ea"/>
                <a:cs typeface="+mn-cs"/>
              </a:rPr>
              <a:t>” area. The right image shows more red dots than in the left image. The dots are spread over many regions of the brain.</a:t>
            </a: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80</a:t>
            </a:fld>
            <a:endParaRPr lang="en-US" dirty="0"/>
          </a:p>
        </p:txBody>
      </p:sp>
    </p:spTree>
    <p:extLst>
      <p:ext uri="{BB962C8B-B14F-4D97-AF65-F5344CB8AC3E}">
        <p14:creationId xmlns:p14="http://schemas.microsoft.com/office/powerpoint/2010/main" val="247103123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r>
              <a:rPr lang="en-US" altLang="en-US" dirty="0">
                <a:latin typeface="+mn-lt"/>
                <a:ea typeface="ＭＳ Ｐゴシック" pitchFamily="34" charset="-128"/>
              </a:rPr>
              <a:t>1) </a:t>
            </a:r>
            <a:r>
              <a:rPr lang="en-US" altLang="en-US" i="1" dirty="0">
                <a:latin typeface="+mn-lt"/>
                <a:ea typeface="ＭＳ Ｐゴシック" pitchFamily="34" charset="-128"/>
              </a:rPr>
              <a:t>Can we critically evaluate this evidence?</a:t>
            </a:r>
            <a:endParaRPr lang="en-US" altLang="en-US" i="0" dirty="0">
              <a:latin typeface="+mn-lt"/>
              <a:ea typeface="ＭＳ Ｐゴシック" pitchFamily="34" charset="-128"/>
            </a:endParaRPr>
          </a:p>
          <a:p>
            <a:pPr defTabSz="457200"/>
            <a:r>
              <a:rPr lang="en-US" altLang="en-US" i="0" dirty="0">
                <a:latin typeface="+mn-lt"/>
                <a:ea typeface="ＭＳ Ｐゴシック" pitchFamily="34" charset="-128"/>
              </a:rPr>
              <a:t>	</a:t>
            </a:r>
            <a:r>
              <a:rPr lang="en-US" altLang="en-US" i="0" dirty="0" err="1">
                <a:latin typeface="+mn-lt"/>
                <a:ea typeface="ＭＳ Ｐゴシック" pitchFamily="34" charset="-128"/>
              </a:rPr>
              <a:t>i</a:t>
            </a:r>
            <a:r>
              <a:rPr lang="en-US" altLang="en-US" i="0" dirty="0">
                <a:latin typeface="+mn-lt"/>
                <a:ea typeface="ＭＳ Ｐゴシック" pitchFamily="34" charset="-128"/>
              </a:rPr>
              <a:t>) There are almost certainly a large number of genes working together to produce each component of language. Other genes will need to be identified; FOXP2 is just the beginning.</a:t>
            </a:r>
          </a:p>
          <a:p>
            <a:pPr defTabSz="457200"/>
            <a:r>
              <a:rPr lang="en-US" altLang="en-US" dirty="0">
                <a:latin typeface="+mn-lt"/>
                <a:ea typeface="ＭＳ Ｐゴシック" pitchFamily="34" charset="-128"/>
              </a:rPr>
              <a:t>	ii) Although studies such as these show the importance of the FOXP2 gene in language, it is not unique to humans (like language is).</a:t>
            </a:r>
          </a:p>
          <a:p>
            <a:pPr defTabSz="457200"/>
            <a:r>
              <a:rPr lang="en-US" altLang="en-US" dirty="0">
                <a:latin typeface="+mn-lt"/>
                <a:ea typeface="ＭＳ Ｐゴシック" pitchFamily="34" charset="-128"/>
              </a:rPr>
              <a:t>		a) Mice have a version very similar in molecular structure.</a:t>
            </a:r>
          </a:p>
          <a:p>
            <a:pPr defTabSz="457200"/>
            <a:r>
              <a:rPr lang="en-US" altLang="en-US" dirty="0">
                <a:latin typeface="+mn-lt"/>
                <a:ea typeface="ＭＳ Ｐゴシック" pitchFamily="34" charset="-128"/>
              </a:rPr>
              <a:t>		b) The molecular structure and activity of the FOXP2 gene in songbirds (unlike-non-songbirds) is similar to that in humans.</a:t>
            </a:r>
          </a:p>
          <a:p>
            <a:pPr defTabSz="457200"/>
            <a:r>
              <a:rPr lang="en-US" altLang="en-US" dirty="0">
                <a:latin typeface="+mn-lt"/>
                <a:ea typeface="ＭＳ Ｐゴシック" pitchFamily="34" charset="-128"/>
              </a:rPr>
              <a:t> </a:t>
            </a:r>
          </a:p>
          <a:p>
            <a:pPr defTabSz="457200"/>
            <a:r>
              <a:rPr lang="en-US" altLang="en-US" dirty="0">
                <a:latin typeface="+mn-lt"/>
                <a:ea typeface="ＭＳ Ｐゴシック" pitchFamily="34" charset="-128"/>
              </a:rPr>
              <a:t>2) </a:t>
            </a:r>
            <a:r>
              <a:rPr lang="en-US" altLang="en-US" i="1" dirty="0">
                <a:latin typeface="+mn-lt"/>
                <a:ea typeface="ＭＳ Ｐゴシック" pitchFamily="34" charset="-128"/>
              </a:rPr>
              <a:t>Why is this relevant?</a:t>
            </a:r>
            <a:endParaRPr lang="en-US" altLang="en-US" dirty="0">
              <a:latin typeface="+mn-lt"/>
              <a:ea typeface="ＭＳ Ｐゴシック" pitchFamily="34" charset="-128"/>
            </a:endParaRPr>
          </a:p>
          <a:p>
            <a:pPr defTabSz="457200"/>
            <a:r>
              <a:rPr lang="en-US" altLang="en-US" dirty="0">
                <a:latin typeface="+mn-lt"/>
                <a:ea typeface="ＭＳ Ｐゴシック" pitchFamily="34" charset="-128"/>
              </a:rPr>
              <a:t>	</a:t>
            </a:r>
            <a:r>
              <a:rPr lang="en-US" altLang="en-US" dirty="0" err="1">
                <a:latin typeface="+mn-lt"/>
                <a:ea typeface="ＭＳ Ｐゴシック" pitchFamily="34" charset="-128"/>
              </a:rPr>
              <a:t>i</a:t>
            </a:r>
            <a:r>
              <a:rPr lang="en-US" altLang="en-US" dirty="0">
                <a:latin typeface="+mn-lt"/>
                <a:ea typeface="ＭＳ Ｐゴシック" pitchFamily="34" charset="-128"/>
              </a:rPr>
              <a:t>) This research helps us to further understand the links between genes and language.</a:t>
            </a:r>
          </a:p>
          <a:p>
            <a:pPr defTabSz="457200"/>
            <a:r>
              <a:rPr lang="en-US" altLang="en-US" dirty="0">
                <a:latin typeface="+mn-lt"/>
                <a:ea typeface="ＭＳ Ｐゴシック" pitchFamily="34" charset="-128"/>
              </a:rPr>
              <a:t>	ii) Someday, other individuals genes will be found that have direct links to language function.</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81</a:t>
            </a:fld>
            <a:endParaRPr lang="en-US" dirty="0"/>
          </a:p>
        </p:txBody>
      </p:sp>
    </p:spTree>
    <p:extLst>
      <p:ext uri="{BB962C8B-B14F-4D97-AF65-F5344CB8AC3E}">
        <p14:creationId xmlns:p14="http://schemas.microsoft.com/office/powerpoint/2010/main" val="291768796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70000"/>
              </a:lnSpc>
            </a:pPr>
            <a:r>
              <a:rPr lang="en-US" altLang="en-US" sz="1200" dirty="0">
                <a:latin typeface="+mn-lt"/>
                <a:ea typeface="ＭＳ Ｐゴシック" pitchFamily="34" charset="-128"/>
              </a:rPr>
              <a:t>1) Formal studies of language learning in nonhuman species gained momentum in the mid-1950s when psychologists attempted to teach spoken English to a chimpanzee named </a:t>
            </a:r>
            <a:r>
              <a:rPr lang="en-US" altLang="en-US" sz="1200" dirty="0" err="1">
                <a:latin typeface="+mn-lt"/>
                <a:ea typeface="ＭＳ Ｐゴシック" pitchFamily="34" charset="-128"/>
              </a:rPr>
              <a:t>Viki</a:t>
            </a:r>
            <a:r>
              <a:rPr lang="en-US" altLang="en-US" sz="1200" dirty="0">
                <a:latin typeface="+mn-lt"/>
                <a:ea typeface="ＭＳ Ｐゴシック" pitchFamily="34" charset="-128"/>
              </a:rPr>
              <a:t>.</a:t>
            </a:r>
          </a:p>
          <a:p>
            <a:pPr defTabSz="457200">
              <a:lnSpc>
                <a:spcPct val="7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a:t>
            </a:r>
            <a:r>
              <a:rPr lang="en-US" altLang="en-US" sz="1200" dirty="0" err="1">
                <a:latin typeface="+mn-lt"/>
                <a:ea typeface="ＭＳ Ｐゴシック" pitchFamily="34" charset="-128"/>
              </a:rPr>
              <a:t>Viki</a:t>
            </a:r>
            <a:r>
              <a:rPr lang="en-US" altLang="en-US" sz="1200" dirty="0">
                <a:latin typeface="+mn-lt"/>
                <a:ea typeface="ＭＳ Ｐゴシック" pitchFamily="34" charset="-128"/>
              </a:rPr>
              <a:t> was cross-fostered by humans.</a:t>
            </a:r>
          </a:p>
          <a:p>
            <a:pPr defTabSz="457200">
              <a:lnSpc>
                <a:spcPct val="70000"/>
              </a:lnSpc>
            </a:pPr>
            <a:r>
              <a:rPr lang="en-US" altLang="en-US" sz="1200" dirty="0">
                <a:latin typeface="+mn-lt"/>
                <a:ea typeface="ＭＳ Ｐゴシック" pitchFamily="34" charset="-128"/>
              </a:rPr>
              <a:t>	ii) However, after many years of trying, she was only able to whisper about four words.</a:t>
            </a:r>
          </a:p>
          <a:p>
            <a:pPr defTabSz="457200">
              <a:lnSpc>
                <a:spcPct val="70000"/>
              </a:lnSpc>
            </a:pPr>
            <a:r>
              <a:rPr lang="en-US" altLang="en-US" sz="1200" dirty="0">
                <a:latin typeface="+mn-lt"/>
                <a:ea typeface="ＭＳ Ｐゴシック" pitchFamily="34" charset="-128"/>
              </a:rPr>
              <a:t> </a:t>
            </a:r>
          </a:p>
          <a:p>
            <a:pPr defTabSz="457200">
              <a:lnSpc>
                <a:spcPct val="70000"/>
              </a:lnSpc>
            </a:pPr>
            <a:r>
              <a:rPr lang="en-US" altLang="en-US" sz="1200" i="1" dirty="0">
                <a:latin typeface="+mn-lt"/>
                <a:ea typeface="ＭＳ Ｐゴシック" pitchFamily="34" charset="-128"/>
              </a:rPr>
              <a:t>	</a:t>
            </a:r>
            <a:r>
              <a:rPr lang="en-US" altLang="en-US" sz="1200" b="1" i="1" dirty="0">
                <a:latin typeface="+mn-lt"/>
                <a:ea typeface="ＭＳ Ｐゴシック" pitchFamily="34" charset="-128"/>
              </a:rPr>
              <a:t>Cross-fostered (p. 324):</a:t>
            </a:r>
            <a:r>
              <a:rPr lang="en-US" altLang="en-US" sz="1200" i="1" dirty="0">
                <a:latin typeface="+mn-lt"/>
                <a:ea typeface="ＭＳ Ｐゴシック" pitchFamily="34" charset="-128"/>
              </a:rPr>
              <a:t> raised as a member of a family that was not of the same species.</a:t>
            </a:r>
            <a:endParaRPr lang="en-US" altLang="en-US" sz="1200" dirty="0">
              <a:latin typeface="+mn-lt"/>
              <a:ea typeface="ＭＳ Ｐゴシック" pitchFamily="34" charset="-128"/>
            </a:endParaRPr>
          </a:p>
          <a:p>
            <a:pPr defTabSz="457200">
              <a:lnSpc>
                <a:spcPct val="70000"/>
              </a:lnSpc>
            </a:pPr>
            <a:r>
              <a:rPr lang="en-US" altLang="en-US" sz="1200" dirty="0">
                <a:latin typeface="+mn-lt"/>
                <a:ea typeface="ＭＳ Ｐゴシック" pitchFamily="34" charset="-128"/>
              </a:rPr>
              <a:t> </a:t>
            </a:r>
          </a:p>
          <a:p>
            <a:pPr defTabSz="457200">
              <a:lnSpc>
                <a:spcPct val="70000"/>
              </a:lnSpc>
            </a:pPr>
            <a:r>
              <a:rPr lang="en-US" altLang="en-US" sz="1200" dirty="0">
                <a:latin typeface="+mn-lt"/>
                <a:ea typeface="ＭＳ Ｐゴシック" pitchFamily="34" charset="-128"/>
              </a:rPr>
              <a:t>2) In the 1960s, researchers attempted to teach chimpanzees American Sign Language (ASL).</a:t>
            </a:r>
          </a:p>
          <a:p>
            <a:pPr defTabSz="457200">
              <a:lnSpc>
                <a:spcPct val="7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It was thought that the lack of language in </a:t>
            </a:r>
            <a:r>
              <a:rPr lang="en-US" altLang="en-US" sz="1200" dirty="0" err="1">
                <a:latin typeface="+mn-lt"/>
                <a:ea typeface="ＭＳ Ｐゴシック" pitchFamily="34" charset="-128"/>
              </a:rPr>
              <a:t>Viki</a:t>
            </a:r>
            <a:r>
              <a:rPr lang="ja-JP" altLang="en-US" sz="1200" dirty="0">
                <a:latin typeface="+mn-lt"/>
                <a:ea typeface="ＭＳ Ｐゴシック" pitchFamily="34" charset="-128"/>
              </a:rPr>
              <a:t>’</a:t>
            </a:r>
            <a:r>
              <a:rPr lang="en-US" altLang="ja-JP" sz="1200" dirty="0">
                <a:latin typeface="+mn-lt"/>
                <a:ea typeface="ＭＳ Ｐゴシック" pitchFamily="34" charset="-128"/>
              </a:rPr>
              <a:t>s case was not due to brain ability, but limitations in the vocal tract and tongue.</a:t>
            </a:r>
          </a:p>
          <a:p>
            <a:pPr defTabSz="457200">
              <a:lnSpc>
                <a:spcPct val="70000"/>
              </a:lnSpc>
            </a:pPr>
            <a:r>
              <a:rPr lang="en-US" altLang="en-US" sz="1200" dirty="0">
                <a:latin typeface="+mn-lt"/>
                <a:ea typeface="ＭＳ Ｐゴシック" pitchFamily="34" charset="-128"/>
              </a:rPr>
              <a:t>	ii) The first chimpanzee, Washoe, was immersed in an environment rich with ASL, with everyone signing instead of speaking.</a:t>
            </a:r>
          </a:p>
          <a:p>
            <a:pPr defTabSz="457200">
              <a:lnSpc>
                <a:spcPct val="70000"/>
              </a:lnSpc>
            </a:pPr>
            <a:r>
              <a:rPr lang="en-US" altLang="en-US" sz="1200" dirty="0">
                <a:latin typeface="+mn-lt"/>
                <a:ea typeface="ＭＳ Ｐゴシック" pitchFamily="34" charset="-128"/>
              </a:rPr>
              <a:t>		a) By two years old, Washoe acquired 35 signs through imitation and direct guidance of how to move her hands.</a:t>
            </a:r>
          </a:p>
          <a:p>
            <a:pPr defTabSz="457200">
              <a:lnSpc>
                <a:spcPct val="70000"/>
              </a:lnSpc>
            </a:pPr>
            <a:r>
              <a:rPr lang="en-US" altLang="en-US" sz="1200" dirty="0">
                <a:latin typeface="+mn-lt"/>
                <a:ea typeface="ＭＳ Ｐゴシック" pitchFamily="34" charset="-128"/>
              </a:rPr>
              <a:t>		b) Eventually, she learned around 200 signs.</a:t>
            </a:r>
          </a:p>
          <a:p>
            <a:pPr defTabSz="457200">
              <a:lnSpc>
                <a:spcPct val="70000"/>
              </a:lnSpc>
            </a:pPr>
            <a:r>
              <a:rPr lang="en-US" altLang="en-US" sz="1200" dirty="0">
                <a:latin typeface="+mn-lt"/>
                <a:ea typeface="ＭＳ Ｐゴシック" pitchFamily="34" charset="-128"/>
              </a:rPr>
              <a:t>		c) She was also able to generalize signs from one context to another. For example, she learned the word </a:t>
            </a:r>
            <a:r>
              <a:rPr lang="ja-JP" altLang="en-US" sz="1200" dirty="0">
                <a:latin typeface="+mn-lt"/>
                <a:ea typeface="ＭＳ Ｐゴシック" pitchFamily="34" charset="-128"/>
              </a:rPr>
              <a:t>“</a:t>
            </a:r>
            <a:r>
              <a:rPr lang="en-US" altLang="ja-JP" sz="1200" dirty="0">
                <a:latin typeface="+mn-lt"/>
                <a:ea typeface="ＭＳ Ｐゴシック" pitchFamily="34" charset="-128"/>
              </a:rPr>
              <a:t>open</a:t>
            </a:r>
            <a:r>
              <a:rPr lang="ja-JP" altLang="en-US" sz="1200" dirty="0">
                <a:latin typeface="+mn-lt"/>
                <a:ea typeface="ＭＳ Ｐゴシック" pitchFamily="34" charset="-128"/>
              </a:rPr>
              <a:t>”</a:t>
            </a:r>
            <a:r>
              <a:rPr lang="en-US" altLang="ja-JP" sz="1200" dirty="0">
                <a:latin typeface="+mn-lt"/>
                <a:ea typeface="ＭＳ Ｐゴシック" pitchFamily="34" charset="-128"/>
              </a:rPr>
              <a:t> using certain doors and cupboards and later signed open for other doors, cupboards, as well as her soda bottle.</a:t>
            </a:r>
          </a:p>
          <a:p>
            <a:pPr defTabSz="457200">
              <a:lnSpc>
                <a:spcPct val="70000"/>
              </a:lnSpc>
            </a:pPr>
            <a:r>
              <a:rPr lang="en-US" altLang="en-US" sz="1200" dirty="0">
                <a:latin typeface="+mn-lt"/>
                <a:ea typeface="ＭＳ Ｐゴシック" pitchFamily="34" charset="-128"/>
              </a:rPr>
              <a:t> </a:t>
            </a:r>
          </a:p>
          <a:p>
            <a:pPr defTabSz="457200">
              <a:lnSpc>
                <a:spcPct val="70000"/>
              </a:lnSpc>
            </a:pPr>
            <a:r>
              <a:rPr lang="en-US" altLang="en-US" sz="1200" dirty="0">
                <a:latin typeface="+mn-lt"/>
                <a:ea typeface="ＭＳ Ｐゴシック" pitchFamily="34" charset="-128"/>
              </a:rPr>
              <a:t>3) Researchers taught a bonobo named </a:t>
            </a:r>
            <a:r>
              <a:rPr lang="en-US" altLang="en-US" sz="1200" dirty="0" err="1">
                <a:latin typeface="+mn-lt"/>
                <a:ea typeface="ＭＳ Ｐゴシック" pitchFamily="34" charset="-128"/>
              </a:rPr>
              <a:t>Kanzi</a:t>
            </a:r>
            <a:r>
              <a:rPr lang="en-US" altLang="en-US" sz="1200" dirty="0">
                <a:latin typeface="+mn-lt"/>
                <a:ea typeface="ＭＳ Ｐゴシック" pitchFamily="34" charset="-128"/>
              </a:rPr>
              <a:t> an artificial language using symbols that represented complex ideas and phrases (</a:t>
            </a:r>
            <a:r>
              <a:rPr lang="en-US" altLang="en-US" sz="1200" dirty="0" err="1">
                <a:latin typeface="+mn-lt"/>
                <a:ea typeface="ＭＳ Ｐゴシック" pitchFamily="34" charset="-128"/>
              </a:rPr>
              <a:t>lexigrams</a:t>
            </a:r>
            <a:r>
              <a:rPr lang="en-US" altLang="en-US" sz="1200" dirty="0">
                <a:latin typeface="+mn-lt"/>
                <a:ea typeface="ＭＳ Ｐゴシック" pitchFamily="34" charset="-128"/>
              </a:rPr>
              <a:t>).</a:t>
            </a:r>
          </a:p>
          <a:p>
            <a:pPr defTabSz="457200">
              <a:lnSpc>
                <a:spcPct val="7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He learned about 350 symbols through training.</a:t>
            </a:r>
          </a:p>
          <a:p>
            <a:pPr defTabSz="457200">
              <a:lnSpc>
                <a:spcPct val="70000"/>
              </a:lnSpc>
            </a:pPr>
            <a:r>
              <a:rPr lang="en-US" altLang="en-US" sz="1200" dirty="0">
                <a:latin typeface="+mn-lt"/>
                <a:ea typeface="ＭＳ Ｐゴシック" pitchFamily="34" charset="-128"/>
              </a:rPr>
              <a:t>	ii) However, he learned his first symbols by watching researchers attempting to teach his mother how to use the language.</a:t>
            </a:r>
          </a:p>
          <a:p>
            <a:pPr defTabSz="457200">
              <a:lnSpc>
                <a:spcPct val="70000"/>
              </a:lnSpc>
            </a:pPr>
            <a:r>
              <a:rPr lang="en-US" altLang="en-US" sz="1200" dirty="0">
                <a:latin typeface="+mn-lt"/>
                <a:ea typeface="ＭＳ Ｐゴシック" pitchFamily="34" charset="-128"/>
              </a:rPr>
              <a:t>	iii) He also seems to recognize about 3,000 spoken words.</a:t>
            </a:r>
          </a:p>
          <a:p>
            <a:pPr defTabSz="457200">
              <a:lnSpc>
                <a:spcPct val="70000"/>
              </a:lnSpc>
            </a:pPr>
            <a:r>
              <a:rPr lang="en-US" altLang="en-US" sz="1200" dirty="0">
                <a:latin typeface="+mn-lt"/>
                <a:ea typeface="ＭＳ Ｐゴシック" pitchFamily="34" charset="-128"/>
              </a:rPr>
              <a:t>	iv) His trainers believe his skills constitute language.</a:t>
            </a:r>
          </a:p>
          <a:p>
            <a:pPr defTabSz="457200">
              <a:lnSpc>
                <a:spcPct val="70000"/>
              </a:lnSpc>
            </a:pPr>
            <a:r>
              <a:rPr lang="en-US" altLang="en-US" sz="1200" dirty="0">
                <a:latin typeface="+mn-lt"/>
                <a:ea typeface="ＭＳ Ｐゴシック" pitchFamily="34" charset="-128"/>
              </a:rPr>
              <a:t>		a) He can understand symbols and at least some syntax.</a:t>
            </a:r>
          </a:p>
          <a:p>
            <a:pPr defTabSz="457200">
              <a:lnSpc>
                <a:spcPct val="70000"/>
              </a:lnSpc>
            </a:pPr>
            <a:r>
              <a:rPr lang="en-US" altLang="en-US" sz="1200" dirty="0">
                <a:latin typeface="+mn-lt"/>
                <a:ea typeface="ＭＳ Ｐゴシック" pitchFamily="34" charset="-128"/>
              </a:rPr>
              <a:t>		b) He acquired symbols simply be being around others who use them.</a:t>
            </a:r>
          </a:p>
          <a:p>
            <a:pPr defTabSz="457200">
              <a:lnSpc>
                <a:spcPct val="70000"/>
              </a:lnSpc>
            </a:pPr>
            <a:r>
              <a:rPr lang="en-US" altLang="en-US" sz="1200" dirty="0">
                <a:latin typeface="+mn-lt"/>
                <a:ea typeface="ＭＳ Ｐゴシック" pitchFamily="34" charset="-128"/>
              </a:rPr>
              <a:t>		c) He produced symbols without specific training or reinforcement.</a:t>
            </a:r>
          </a:p>
          <a:p>
            <a:pPr defTabSz="457200">
              <a:lnSpc>
                <a:spcPct val="70000"/>
              </a:lnSpc>
            </a:pPr>
            <a:r>
              <a:rPr lang="en-US" altLang="en-US" sz="1200" dirty="0">
                <a:latin typeface="+mn-lt"/>
                <a:ea typeface="ＭＳ Ｐゴシック" pitchFamily="34" charset="-128"/>
              </a:rPr>
              <a:t> </a:t>
            </a:r>
          </a:p>
          <a:p>
            <a:pPr defTabSz="457200">
              <a:lnSpc>
                <a:spcPct val="70000"/>
              </a:lnSpc>
            </a:pPr>
            <a:r>
              <a:rPr lang="en-US" altLang="en-US" sz="1200" dirty="0">
                <a:latin typeface="+mn-lt"/>
                <a:ea typeface="ＭＳ Ｐゴシック" pitchFamily="34" charset="-128"/>
              </a:rPr>
              <a:t>4) Although these animals appear to be able to communicate effectively, debate continues about whether these animals are using language.</a:t>
            </a:r>
          </a:p>
          <a:p>
            <a:pPr defTabSz="457200">
              <a:lnSpc>
                <a:spcPct val="70000"/>
              </a:lnSpc>
            </a:pPr>
            <a:r>
              <a:rPr lang="en-US" altLang="en-US" sz="1200" dirty="0">
                <a:latin typeface="+mn-lt"/>
                <a:ea typeface="ＭＳ Ｐゴシック" pitchFamily="34" charset="-128"/>
              </a:rPr>
              <a:t>	</a:t>
            </a:r>
            <a:r>
              <a:rPr lang="en-US" altLang="en-US" sz="1200" dirty="0" err="1">
                <a:latin typeface="+mn-lt"/>
                <a:ea typeface="ＭＳ Ｐゴシック" pitchFamily="34" charset="-128"/>
              </a:rPr>
              <a:t>i</a:t>
            </a:r>
            <a:r>
              <a:rPr lang="en-US" altLang="en-US" sz="1200" dirty="0">
                <a:latin typeface="+mn-lt"/>
                <a:ea typeface="ＭＳ Ｐゴシック" pitchFamily="34" charset="-128"/>
              </a:rPr>
              <a:t>) Researchers working with language-trained apes point out some key differences between species:</a:t>
            </a:r>
          </a:p>
          <a:p>
            <a:pPr defTabSz="457200">
              <a:lnSpc>
                <a:spcPct val="70000"/>
              </a:lnSpc>
            </a:pPr>
            <a:r>
              <a:rPr lang="en-US" altLang="en-US" sz="1200" dirty="0">
                <a:latin typeface="+mn-lt"/>
                <a:ea typeface="ＭＳ Ｐゴシック" pitchFamily="34" charset="-128"/>
              </a:rPr>
              <a:t>		a) Apes communicate with only symbols, not with the phrase-based syntax used by humans. </a:t>
            </a:r>
          </a:p>
          <a:p>
            <a:pPr defTabSz="457200">
              <a:lnSpc>
                <a:spcPct val="70000"/>
              </a:lnSpc>
            </a:pPr>
            <a:r>
              <a:rPr lang="en-US" altLang="en-US" sz="1200" dirty="0">
                <a:latin typeface="+mn-lt"/>
                <a:ea typeface="ＭＳ Ｐゴシック" pitchFamily="34" charset="-128"/>
              </a:rPr>
              <a:t>		b) There is little evidence showing that apes pass their language skills to other apes.</a:t>
            </a:r>
          </a:p>
          <a:p>
            <a:pPr defTabSz="457200">
              <a:lnSpc>
                <a:spcPct val="70000"/>
              </a:lnSpc>
            </a:pPr>
            <a:r>
              <a:rPr lang="en-US" altLang="en-US" sz="1200" dirty="0">
                <a:latin typeface="+mn-lt"/>
                <a:ea typeface="ＭＳ Ｐゴシック" pitchFamily="34" charset="-128"/>
              </a:rPr>
              <a:t>		c) Productivity—creating new words (gestures) and using existing gestures to name new objects or events—is rare, it is occurs at all.</a:t>
            </a:r>
          </a:p>
          <a:p>
            <a:pPr defTabSz="457200">
              <a:lnSpc>
                <a:spcPct val="70000"/>
              </a:lnSpc>
            </a:pPr>
            <a:r>
              <a:rPr lang="en-US" altLang="en-US" sz="1200" dirty="0">
                <a:latin typeface="+mn-lt"/>
                <a:ea typeface="ＭＳ Ｐゴシック" pitchFamily="34" charset="-128"/>
              </a:rPr>
              <a:t>		d) Some of the researchers become very engaged in the lives of the animals and talk about them as friends and family, which may interfere with the objectivity of the data.</a:t>
            </a:r>
            <a:endParaRPr lang="en-US" dirty="0">
              <a:latin typeface="+mn-lt"/>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82</a:t>
            </a:fld>
            <a:endParaRPr lang="en-US" dirty="0"/>
          </a:p>
        </p:txBody>
      </p:sp>
    </p:spTree>
    <p:extLst>
      <p:ext uri="{BB962C8B-B14F-4D97-AF65-F5344CB8AC3E}">
        <p14:creationId xmlns:p14="http://schemas.microsoft.com/office/powerpoint/2010/main" val="585528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200">
              <a:lnSpc>
                <a:spcPct val="80000"/>
              </a:lnSpc>
            </a:pPr>
            <a:r>
              <a:rPr lang="en-US" altLang="en-US" sz="1200" dirty="0">
                <a:latin typeface="Arial" pitchFamily="34" charset="0"/>
                <a:ea typeface="ＭＳ Ｐゴシック" pitchFamily="34" charset="-128"/>
              </a:rPr>
              <a:t>1) It is also important that psychologists get a random sample of people from the population so that their sample best reflects the population.</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Random Sample (p. 33)</a:t>
            </a:r>
            <a:r>
              <a:rPr lang="en-US" altLang="en-US" sz="1200" i="1" dirty="0">
                <a:latin typeface="Arial" pitchFamily="34" charset="0"/>
                <a:ea typeface="ＭＳ Ｐゴシック" pitchFamily="34" charset="-128"/>
              </a:rPr>
              <a:t>, every individual of a population has an equal chance of being included.</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if you wanted to study the population of students at your school, it would most likely be impossible to track them all down, convince them to participate, and then actually have them participate. Therefore, you would take a random sample.</a:t>
            </a:r>
          </a:p>
          <a:p>
            <a:pPr defTabSz="457200">
              <a:lnSpc>
                <a:spcPct val="80000"/>
              </a:lnSpc>
            </a:pPr>
            <a:r>
              <a:rPr lang="en-US" altLang="en-US" sz="1200" dirty="0">
                <a:latin typeface="Arial" pitchFamily="34" charset="0"/>
                <a:ea typeface="ＭＳ Ｐゴシック" pitchFamily="34" charset="-128"/>
              </a:rPr>
              <a:t>		a) If you approached the students you happened to encounter, this </a:t>
            </a:r>
            <a:r>
              <a:rPr lang="en-US" altLang="en-US" sz="1200" dirty="0" err="1">
                <a:latin typeface="Arial" pitchFamily="34" charset="0"/>
                <a:ea typeface="ＭＳ Ｐゴシック" pitchFamily="34" charset="-128"/>
              </a:rPr>
              <a:t>wouldn</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t be random because you</a:t>
            </a:r>
            <a:r>
              <a:rPr lang="ja-JP" altLang="en-US" sz="1200" dirty="0">
                <a:latin typeface="Arial" pitchFamily="34" charset="0"/>
                <a:ea typeface="ＭＳ Ｐゴシック" pitchFamily="34" charset="-128"/>
              </a:rPr>
              <a:t>’</a:t>
            </a:r>
            <a:r>
              <a:rPr lang="en-US" altLang="ja-JP" sz="1200" dirty="0">
                <a:latin typeface="Arial" pitchFamily="34" charset="0"/>
                <a:ea typeface="ＭＳ Ｐゴシック" pitchFamily="34" charset="-128"/>
              </a:rPr>
              <a:t>re more likely to run into students who are in your major, live in your dorm, etc.</a:t>
            </a:r>
          </a:p>
          <a:p>
            <a:pPr defTabSz="457200">
              <a:lnSpc>
                <a:spcPct val="80000"/>
              </a:lnSpc>
            </a:pPr>
            <a:r>
              <a:rPr lang="en-US" altLang="en-US" sz="1200" dirty="0">
                <a:latin typeface="Arial" pitchFamily="34" charset="0"/>
                <a:ea typeface="ＭＳ Ｐゴシック" pitchFamily="34" charset="-128"/>
              </a:rPr>
              <a:t>		b) Instead, you could have a computer randomly select names of students.</a:t>
            </a:r>
          </a:p>
          <a:p>
            <a:pPr defTabSz="457200">
              <a:lnSpc>
                <a:spcPct val="80000"/>
              </a:lnSpc>
            </a:pPr>
            <a:r>
              <a:rPr lang="en-US" altLang="en-US" sz="1200" dirty="0">
                <a:latin typeface="Arial" pitchFamily="34" charset="0"/>
                <a:ea typeface="ＭＳ Ｐゴシック" pitchFamily="34" charset="-128"/>
              </a:rPr>
              <a:t>		c) However, obtaining a truly random sample is very difficult and so psychologists are more likely to settle for convenience samples (e.g., Intro Psych students).</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b="1" i="1" dirty="0">
                <a:latin typeface="Arial" pitchFamily="34" charset="0"/>
                <a:ea typeface="ＭＳ Ｐゴシック" pitchFamily="34" charset="-128"/>
              </a:rPr>
              <a:t>	Convenience Samples (p. 33)</a:t>
            </a:r>
            <a:r>
              <a:rPr lang="en-US" altLang="en-US" sz="1200" i="1" dirty="0">
                <a:latin typeface="Arial" pitchFamily="34" charset="0"/>
                <a:ea typeface="ＭＳ Ｐゴシック" pitchFamily="34" charset="-128"/>
              </a:rPr>
              <a:t> are samples of individuals who are the most readily available.</a:t>
            </a:r>
            <a:endParaRPr lang="en-US" altLang="en-US" sz="1200" dirty="0">
              <a:latin typeface="Arial" pitchFamily="34" charset="0"/>
              <a:ea typeface="ＭＳ Ｐゴシック" pitchFamily="34" charset="-128"/>
            </a:endParaRP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2) The location of the study can also affect the generalizability of the findings. </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There are two primary research locations.</a:t>
            </a:r>
          </a:p>
          <a:p>
            <a:pPr defTabSz="457200">
              <a:lnSpc>
                <a:spcPct val="80000"/>
              </a:lnSpc>
            </a:pPr>
            <a:r>
              <a:rPr lang="en-US" altLang="en-US" sz="1200" dirty="0">
                <a:latin typeface="Arial" pitchFamily="34" charset="0"/>
                <a:ea typeface="ＭＳ Ｐゴシック" pitchFamily="34" charset="-128"/>
              </a:rPr>
              <a:t>		a) </a:t>
            </a:r>
            <a:r>
              <a:rPr lang="en-US" altLang="en-US" sz="1200" i="1" dirty="0">
                <a:latin typeface="Arial" pitchFamily="34" charset="0"/>
                <a:ea typeface="ＭＳ Ｐゴシック" pitchFamily="34" charset="-128"/>
              </a:rPr>
              <a:t>Laboratory research</a:t>
            </a:r>
            <a:r>
              <a:rPr lang="en-US" altLang="en-US" sz="1200" dirty="0">
                <a:latin typeface="Arial" pitchFamily="34" charset="0"/>
                <a:ea typeface="ＭＳ Ｐゴシック" pitchFamily="34" charset="-128"/>
              </a:rPr>
              <a:t> includes any study conducted in an environment controlled by the researcher.</a:t>
            </a:r>
          </a:p>
          <a:p>
            <a:pPr defTabSz="457200">
              <a:lnSpc>
                <a:spcPct val="80000"/>
              </a:lnSpc>
            </a:pPr>
            <a:r>
              <a:rPr lang="en-US" altLang="en-US" sz="1200" dirty="0">
                <a:latin typeface="Arial" pitchFamily="34" charset="0"/>
                <a:ea typeface="ＭＳ Ｐゴシック" pitchFamily="34" charset="-128"/>
              </a:rPr>
              <a:t>		b) </a:t>
            </a:r>
            <a:r>
              <a:rPr lang="en-US" altLang="en-US" sz="1200" i="1" dirty="0">
                <a:latin typeface="Arial" pitchFamily="34" charset="0"/>
                <a:ea typeface="ＭＳ Ｐゴシック" pitchFamily="34" charset="-128"/>
              </a:rPr>
              <a:t>Naturalistic research</a:t>
            </a:r>
            <a:r>
              <a:rPr lang="en-US" altLang="en-US" sz="1200" dirty="0">
                <a:latin typeface="Arial" pitchFamily="34" charset="0"/>
                <a:ea typeface="ＭＳ Ｐゴシック" pitchFamily="34" charset="-128"/>
              </a:rPr>
              <a:t> takes place where the </a:t>
            </a:r>
            <a:r>
              <a:rPr lang="en-US" altLang="en-US" sz="1200" dirty="0" err="1">
                <a:latin typeface="Arial" pitchFamily="34" charset="0"/>
                <a:ea typeface="ＭＳ Ｐゴシック" pitchFamily="34" charset="-128"/>
              </a:rPr>
              <a:t>behaviour</a:t>
            </a:r>
            <a:r>
              <a:rPr lang="en-US" altLang="en-US" sz="1200" dirty="0">
                <a:latin typeface="Arial" pitchFamily="34" charset="0"/>
                <a:ea typeface="ＭＳ Ｐゴシック" pitchFamily="34" charset="-128"/>
              </a:rPr>
              <a:t> would typically occur.</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dirty="0">
                <a:latin typeface="Arial" pitchFamily="34" charset="0"/>
                <a:ea typeface="ＭＳ Ｐゴシック" pitchFamily="34" charset="-128"/>
              </a:rPr>
              <a:t>3) Although laboratory research is convenient because researchers have complete control over the environment, it can limit generalizability because the laboratory does not always reflect the real world.</a:t>
            </a:r>
          </a:p>
          <a:p>
            <a:pPr defTabSz="457200">
              <a:lnSpc>
                <a:spcPct val="80000"/>
              </a:lnSpc>
            </a:pPr>
            <a:r>
              <a:rPr lang="en-US" altLang="en-US" sz="1200" dirty="0">
                <a:latin typeface="Arial" pitchFamily="34" charset="0"/>
                <a:ea typeface="ＭＳ Ｐゴシック" pitchFamily="34" charset="-128"/>
              </a:rPr>
              <a:t>	</a:t>
            </a:r>
            <a:r>
              <a:rPr lang="en-US" altLang="en-US" sz="1200" dirty="0" err="1">
                <a:latin typeface="Arial" pitchFamily="34" charset="0"/>
                <a:ea typeface="ＭＳ Ｐゴシック" pitchFamily="34" charset="-128"/>
              </a:rPr>
              <a:t>i</a:t>
            </a:r>
            <a:r>
              <a:rPr lang="en-US" altLang="en-US" sz="1200" dirty="0">
                <a:latin typeface="Arial" pitchFamily="34" charset="0"/>
                <a:ea typeface="ＭＳ Ｐゴシック" pitchFamily="34" charset="-128"/>
              </a:rPr>
              <a:t>) For example, the effects of a cognitive improvement CD were studied by bringing volunteers into the laboratory and measuring their ability to problem solve, might not generalize to a classroom where students are taking real tests for real grades.</a:t>
            </a:r>
          </a:p>
          <a:p>
            <a:pPr defTabSz="457200">
              <a:lnSpc>
                <a:spcPct val="80000"/>
              </a:lnSpc>
            </a:pPr>
            <a:r>
              <a:rPr lang="en-US" altLang="en-US" sz="1200" dirty="0">
                <a:latin typeface="Arial" pitchFamily="34" charset="0"/>
                <a:ea typeface="ＭＳ Ｐゴシック" pitchFamily="34" charset="-128"/>
              </a:rPr>
              <a:t> </a:t>
            </a:r>
          </a:p>
          <a:p>
            <a:pPr defTabSz="457200">
              <a:lnSpc>
                <a:spcPct val="80000"/>
              </a:lnSpc>
            </a:pPr>
            <a:r>
              <a:rPr lang="en-US" altLang="en-US" sz="1200" b="1" dirty="0">
                <a:latin typeface="Arial" pitchFamily="34" charset="0"/>
                <a:ea typeface="ＭＳ Ｐゴシック" pitchFamily="34" charset="-128"/>
              </a:rPr>
              <a:t>	</a:t>
            </a:r>
            <a:r>
              <a:rPr lang="en-US" altLang="en-US" sz="1200" b="1" i="1" dirty="0">
                <a:latin typeface="Arial" pitchFamily="34" charset="0"/>
                <a:ea typeface="ＭＳ Ｐゴシック" pitchFamily="34" charset="-128"/>
              </a:rPr>
              <a:t>Ecological Validity (p. 33)</a:t>
            </a:r>
            <a:r>
              <a:rPr lang="en-US" altLang="en-US" sz="1200" i="1" dirty="0">
                <a:latin typeface="Arial" pitchFamily="34" charset="0"/>
                <a:ea typeface="ＭＳ Ｐゴシック" pitchFamily="34" charset="-128"/>
              </a:rPr>
              <a:t> is the degree to which the results of a laboratory study can be applied to or repeated in the natural environment.</a:t>
            </a:r>
            <a:endParaRPr lang="en-US" altLang="en-US" sz="1200" dirty="0">
              <a:latin typeface="Arial" pitchFamily="34" charset="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19994450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A9DF6EFB-3F44-496C-A842-1E0B3D3B975A}" type="datetimeFigureOut">
              <a:rPr lang="en-US" smtClean="0"/>
              <a:pPr/>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pic>
        <p:nvPicPr>
          <p:cNvPr id="11" name="Picture 10"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2" name="TextBox 11"/>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smtClean="0">
                <a:ea typeface="Verdana" panose="020B0604030504040204" pitchFamily="34" charset="0"/>
                <a:cs typeface="Verdana" panose="020B0604030504040204" pitchFamily="34" charset="0"/>
              </a:rPr>
              <a:t>Copyright © 2018 Pearson Canada Inc.</a:t>
            </a:r>
            <a:endParaRPr lang="en-US" altLang="en-US" sz="700" b="1" dirty="0">
              <a:ea typeface="Verdana" panose="020B0604030504040204" pitchFamily="34" charset="0"/>
              <a:cs typeface="Verdana" panose="020B0604030504040204" pitchFamily="34" charset="0"/>
            </a:endParaRPr>
          </a:p>
        </p:txBody>
      </p:sp>
      <p:sp>
        <p:nvSpPr>
          <p:cNvPr id="16"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smtClean="0">
                <a:solidFill>
                  <a:schemeClr val="tx1"/>
                </a:solidFill>
                <a:latin typeface="+mn-lt"/>
                <a:ea typeface="Verdana" panose="020B0604030504040204" pitchFamily="34" charset="0"/>
                <a:cs typeface="Verdana" panose="020B0604030504040204" pitchFamily="34" charset="0"/>
              </a:rPr>
              <a:t>8 -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24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Figures+Tabl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7" name="Content Placeholder 6"/>
          <p:cNvSpPr>
            <a:spLocks noGrp="1"/>
          </p:cNvSpPr>
          <p:nvPr>
            <p:ph sz="quarter" idx="14"/>
          </p:nvPr>
        </p:nvSpPr>
        <p:spPr>
          <a:xfrm>
            <a:off x="457200" y="5410200"/>
            <a:ext cx="8229600" cy="758952"/>
          </a:xfrm>
        </p:spPr>
        <p:txBody>
          <a:bodyPr/>
          <a:lstStyle>
            <a:lvl1pPr marL="0" indent="0">
              <a:buNone/>
              <a:defRPr/>
            </a:lvl1pPr>
          </a:lstStyle>
          <a:p>
            <a:pPr lvl="0"/>
            <a:endParaRPr lang="en-US" dirty="0"/>
          </a:p>
        </p:txBody>
      </p:sp>
      <p:sp>
        <p:nvSpPr>
          <p:cNvPr id="4" name="Content Placeholder 3"/>
          <p:cNvSpPr>
            <a:spLocks noGrp="1"/>
          </p:cNvSpPr>
          <p:nvPr>
            <p:ph sz="quarter" idx="13"/>
          </p:nvPr>
        </p:nvSpPr>
        <p:spPr>
          <a:xfrm>
            <a:off x="457200" y="4495800"/>
            <a:ext cx="8229600" cy="762000"/>
          </a:xfrm>
        </p:spPr>
        <p:txBody>
          <a:bodyPr/>
          <a:lstStyle>
            <a:lvl1pPr marL="0" indent="0">
              <a:buNone/>
              <a:defRPr/>
            </a:lvl1pPr>
          </a:lstStyle>
          <a:p>
            <a:pPr lvl="0"/>
            <a:endParaRPr lang="en-US" dirty="0"/>
          </a:p>
        </p:txBody>
      </p:sp>
      <p:sp>
        <p:nvSpPr>
          <p:cNvPr id="3" name="Content Placeholder 2"/>
          <p:cNvSpPr>
            <a:spLocks noGrp="1"/>
          </p:cNvSpPr>
          <p:nvPr>
            <p:ph idx="1"/>
          </p:nvPr>
        </p:nvSpPr>
        <p:spPr>
          <a:xfrm>
            <a:off x="457200" y="1600201"/>
            <a:ext cx="8229600" cy="762000"/>
          </a:xfrm>
        </p:spPr>
        <p:txBody>
          <a:bodyPr/>
          <a:lstStyle>
            <a:lvl1pPr marL="0" indent="0">
              <a:buClr>
                <a:srgbClr val="007FA3"/>
              </a:buClr>
              <a:buSzPct val="100000"/>
              <a:buNone/>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a:prstGeom prst="rect">
            <a:avLst/>
          </a:prstGeom>
        </p:spPr>
        <p:txBody>
          <a:bodyPr/>
          <a:lstStyle/>
          <a:p>
            <a:fld id="{A9DF6EFB-3F44-496C-A842-1E0B3D3B975A}" type="datetimeFigureOut">
              <a:rPr lang="en-US" smtClean="0"/>
              <a:pPr/>
              <a:t>8/30/2021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1427056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8/30/2021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8/30/2021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1" name="TextBox 10"/>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smtClean="0">
                <a:ea typeface="Verdana" panose="020B0604030504040204" pitchFamily="34" charset="0"/>
                <a:cs typeface="Verdana" panose="020B0604030504040204" pitchFamily="34" charset="0"/>
              </a:rPr>
              <a:t>Copyright © 2018 Pearson Canada Inc.</a:t>
            </a:r>
            <a:endParaRPr lang="en-US" altLang="en-US" sz="700" b="1" dirty="0">
              <a:ea typeface="Verdana" panose="020B0604030504040204" pitchFamily="34" charset="0"/>
              <a:cs typeface="Verdana" panose="020B0604030504040204" pitchFamily="34" charset="0"/>
            </a:endParaRPr>
          </a:p>
        </p:txBody>
      </p:sp>
      <p:sp>
        <p:nvSpPr>
          <p:cNvPr id="12"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smtClean="0">
                <a:solidFill>
                  <a:schemeClr val="tx1"/>
                </a:solidFill>
                <a:latin typeface="+mn-lt"/>
                <a:ea typeface="Verdana" panose="020B0604030504040204" pitchFamily="34" charset="0"/>
                <a:cs typeface="Verdana" panose="020B0604030504040204" pitchFamily="34" charset="0"/>
              </a:rPr>
              <a:t>8 -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11136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solidFill>
                <a:prstClr val="black"/>
              </a:solidFill>
            </a:endParaRPr>
          </a:p>
        </p:txBody>
      </p:sp>
      <p:sp>
        <p:nvSpPr>
          <p:cNvPr id="4" name="Date Placeholder 3"/>
          <p:cNvSpPr>
            <a:spLocks noGrp="1"/>
          </p:cNvSpPr>
          <p:nvPr>
            <p:ph type="dt" sz="half" idx="11"/>
          </p:nvPr>
        </p:nvSpPr>
        <p:spPr/>
        <p:txBody>
          <a:bodyPr/>
          <a:lstStyle/>
          <a:p>
            <a:fld id="{A9DF6EFB-3F44-496C-A842-1E0B3D3B975A}" type="datetimeFigureOut">
              <a:rPr lang="en-US" smtClean="0">
                <a:solidFill>
                  <a:prstClr val="white"/>
                </a:solidFill>
              </a:rPr>
              <a:pPr/>
              <a:t>8/30/2021</a:t>
            </a:fld>
            <a:endParaRPr lang="en-US" dirty="0">
              <a:solidFill>
                <a:prstClr val="white"/>
              </a:solidFill>
            </a:endParaRPr>
          </a:p>
        </p:txBody>
      </p:sp>
      <p:sp>
        <p:nvSpPr>
          <p:cNvPr id="5" name="Slide Number Placeholder 4"/>
          <p:cNvSpPr>
            <a:spLocks noGrp="1"/>
          </p:cNvSpPr>
          <p:nvPr>
            <p:ph type="sldNum" sz="quarter" idx="12"/>
          </p:nvPr>
        </p:nvSpPr>
        <p:spPr/>
        <p:txBody>
          <a:bodyPr/>
          <a:lstStyle/>
          <a:p>
            <a:fld id="{200B2350-5261-4F5C-9DF5-EF0D264FC8D2}" type="slidenum">
              <a:rPr lang="en-US" smtClean="0">
                <a:solidFill>
                  <a:prstClr val="white"/>
                </a:solidFill>
              </a:rPr>
              <a:pPr/>
              <a:t>‹#›</a:t>
            </a:fld>
            <a:endParaRPr lang="en-US" dirty="0">
              <a:solidFill>
                <a:prstClr val="white"/>
              </a:solidFill>
            </a:endParaRPr>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Content Placeholder 16"/>
          <p:cNvSpPr>
            <a:spLocks noGrp="1"/>
          </p:cNvSpPr>
          <p:nvPr>
            <p:ph sz="quarter" idx="19" hasCustomPrompt="1"/>
          </p:nvPr>
        </p:nvSpPr>
        <p:spPr>
          <a:xfrm>
            <a:off x="2906049" y="6416475"/>
            <a:ext cx="5943600" cy="369332"/>
          </a:xfrm>
          <a:prstGeom prst="rect">
            <a:avLst/>
          </a:prstGeom>
        </p:spPr>
        <p:txBody>
          <a:bodyPr wrap="square" lIns="0" tIns="0" rIns="0" bIns="0">
            <a:spAutoFit/>
          </a:bodyPr>
          <a:lstStyle>
            <a:lvl1pPr marL="0" indent="0" eaLnBrk="1" fontAlgn="auto" hangingPunct="1">
              <a:spcBef>
                <a:spcPts val="0"/>
              </a:spcBef>
              <a:spcAft>
                <a:spcPts val="0"/>
              </a:spcAft>
              <a:buNone/>
              <a:defRPr sz="1200">
                <a:latin typeface="Verdana" panose="020B0604030504040204" pitchFamily="34" charset="0"/>
                <a:ea typeface="Verdana" panose="020B0604030504040204" pitchFamily="34" charset="0"/>
                <a:cs typeface="Verdana" panose="020B0604030504040204" pitchFamily="34" charset="0"/>
              </a:defRPr>
            </a:lvl1pPr>
            <a:lvl2pPr marL="457200" indent="0">
              <a:buNone/>
              <a:defRPr sz="1200">
                <a:latin typeface="Verdana" panose="020B0604030504040204" pitchFamily="34" charset="0"/>
                <a:ea typeface="Verdana" panose="020B0604030504040204" pitchFamily="34" charset="0"/>
                <a:cs typeface="Verdana" panose="020B0604030504040204" pitchFamily="34" charset="0"/>
              </a:defRPr>
            </a:lvl2pPr>
            <a:lvl3pPr marL="914400" indent="0">
              <a:buNone/>
              <a:defRPr sz="1200">
                <a:latin typeface="Verdana" panose="020B0604030504040204" pitchFamily="34" charset="0"/>
                <a:ea typeface="Verdana" panose="020B0604030504040204" pitchFamily="34" charset="0"/>
                <a:cs typeface="Verdana" panose="020B0604030504040204" pitchFamily="34" charset="0"/>
              </a:defRPr>
            </a:lvl3pPr>
            <a:lvl4pPr marL="1371600" indent="0">
              <a:buNone/>
              <a:defRPr sz="1200">
                <a:latin typeface="Verdana" panose="020B0604030504040204" pitchFamily="34" charset="0"/>
                <a:ea typeface="Verdana" panose="020B0604030504040204" pitchFamily="34" charset="0"/>
                <a:cs typeface="Verdana" panose="020B0604030504040204" pitchFamily="34" charset="0"/>
              </a:defRPr>
            </a:lvl4pPr>
            <a:lvl5pPr marL="1828800" indent="0">
              <a:buNone/>
              <a:defRPr sz="1200">
                <a:latin typeface="Verdana" panose="020B0604030504040204" pitchFamily="34" charset="0"/>
                <a:ea typeface="Verdana" panose="020B0604030504040204" pitchFamily="34" charset="0"/>
                <a:cs typeface="Verdana" panose="020B0604030504040204" pitchFamily="34" charset="0"/>
              </a:defRPr>
            </a:lvl5pPr>
          </a:lstStyle>
          <a:p>
            <a:pPr eaLnBrk="1" fontAlgn="auto" hangingPunct="1">
              <a:spcBef>
                <a:spcPts val="0"/>
              </a:spcBef>
              <a:spcAft>
                <a:spcPts val="0"/>
              </a:spcAft>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a:t>
            </a:r>
            <a:r>
              <a:rPr lang="en-IN" sz="1200" dirty="0">
                <a:latin typeface="Verdana" panose="020B0604030504040204" pitchFamily="34" charset="0"/>
                <a:ea typeface="Verdana" panose="020B0604030504040204" pitchFamily="34" charset="0"/>
                <a:cs typeface="Verdana" panose="020B0604030504040204" pitchFamily="34" charset="0"/>
              </a:rPr>
              <a:t>2021, 2018, 2015, 2012</a:t>
            </a:r>
            <a:r>
              <a:rPr lang="en-US" altLang="en-US" sz="1200" dirty="0">
                <a:latin typeface="Verdana" panose="020B0604030504040204" pitchFamily="34" charset="0"/>
                <a:ea typeface="Verdana" panose="020B0604030504040204" pitchFamily="34" charset="0"/>
                <a:cs typeface="Verdana" panose="020B0604030504040204" pitchFamily="34" charset="0"/>
              </a:rPr>
              <a:t> Pearson Education, Inc. All Rights Reserved</a:t>
            </a:r>
          </a:p>
        </p:txBody>
      </p:sp>
      <p:sp>
        <p:nvSpPr>
          <p:cNvPr id="13" name="TextBox 12"/>
          <p:cNvSpPr txBox="1"/>
          <p:nvPr userDrawn="1"/>
        </p:nvSpPr>
        <p:spPr>
          <a:xfrm>
            <a:off x="8015565" y="6581775"/>
            <a:ext cx="595035" cy="276999"/>
          </a:xfrm>
          <a:prstGeom prst="rect">
            <a:avLst/>
          </a:prstGeom>
          <a:noFill/>
        </p:spPr>
        <p:txBody>
          <a:bodyPr wrap="none">
            <a:spAutoFit/>
          </a:bodyPr>
          <a:lstStyle>
            <a:lvl1pPr>
              <a:defRPr>
                <a:solidFill>
                  <a:schemeClr val="tx1"/>
                </a:solidFill>
                <a:latin typeface="Calibri" charset="0"/>
                <a:ea typeface="ＭＳ Ｐゴシック" charset="0"/>
                <a:cs typeface="Arial" charset="0"/>
              </a:defRPr>
            </a:lvl1pPr>
            <a:lvl2pPr marL="742950" indent="-285750">
              <a:defRPr>
                <a:solidFill>
                  <a:schemeClr val="tx1"/>
                </a:solidFill>
                <a:latin typeface="Calibri" charset="0"/>
                <a:ea typeface="Arial" charset="0"/>
                <a:cs typeface="Arial" charset="0"/>
              </a:defRPr>
            </a:lvl2pPr>
            <a:lvl3pPr marL="1143000" indent="-228600">
              <a:defRPr>
                <a:solidFill>
                  <a:schemeClr val="tx1"/>
                </a:solidFill>
                <a:latin typeface="Calibri" charset="0"/>
                <a:ea typeface="Arial" charset="0"/>
                <a:cs typeface="Arial" charset="0"/>
              </a:defRPr>
            </a:lvl3pPr>
            <a:lvl4pPr marL="1600200" indent="-228600">
              <a:defRPr>
                <a:solidFill>
                  <a:schemeClr val="tx1"/>
                </a:solidFill>
                <a:latin typeface="Calibri" charset="0"/>
                <a:ea typeface="Arial" charset="0"/>
                <a:cs typeface="Arial" charset="0"/>
              </a:defRPr>
            </a:lvl4pPr>
            <a:lvl5pPr marL="2057400" indent="-228600">
              <a:defRPr>
                <a:solidFill>
                  <a:schemeClr val="tx1"/>
                </a:solidFill>
                <a:latin typeface="Calibri" charset="0"/>
                <a:ea typeface="Arial" charset="0"/>
                <a:cs typeface="Arial" charset="0"/>
              </a:defRPr>
            </a:lvl5pPr>
            <a:lvl6pPr marL="2514600" indent="-228600" fontAlgn="base">
              <a:spcBef>
                <a:spcPct val="0"/>
              </a:spcBef>
              <a:spcAft>
                <a:spcPct val="0"/>
              </a:spcAft>
              <a:defRPr>
                <a:solidFill>
                  <a:schemeClr val="tx1"/>
                </a:solidFill>
                <a:latin typeface="Calibri" charset="0"/>
                <a:ea typeface="Arial" charset="0"/>
                <a:cs typeface="Arial" charset="0"/>
              </a:defRPr>
            </a:lvl6pPr>
            <a:lvl7pPr marL="2971800" indent="-228600" fontAlgn="base">
              <a:spcBef>
                <a:spcPct val="0"/>
              </a:spcBef>
              <a:spcAft>
                <a:spcPct val="0"/>
              </a:spcAft>
              <a:defRPr>
                <a:solidFill>
                  <a:schemeClr val="tx1"/>
                </a:solidFill>
                <a:latin typeface="Calibri" charset="0"/>
                <a:ea typeface="Arial" charset="0"/>
                <a:cs typeface="Arial" charset="0"/>
              </a:defRPr>
            </a:lvl7pPr>
            <a:lvl8pPr marL="3429000" indent="-228600" fontAlgn="base">
              <a:spcBef>
                <a:spcPct val="0"/>
              </a:spcBef>
              <a:spcAft>
                <a:spcPct val="0"/>
              </a:spcAft>
              <a:defRPr>
                <a:solidFill>
                  <a:schemeClr val="tx1"/>
                </a:solidFill>
                <a:latin typeface="Calibri" charset="0"/>
                <a:ea typeface="Arial" charset="0"/>
                <a:cs typeface="Arial" charset="0"/>
              </a:defRPr>
            </a:lvl8pPr>
            <a:lvl9pPr marL="3886200" indent="-228600" fontAlgn="base">
              <a:spcBef>
                <a:spcPct val="0"/>
              </a:spcBef>
              <a:spcAft>
                <a:spcPct val="0"/>
              </a:spcAft>
              <a:defRPr>
                <a:solidFill>
                  <a:schemeClr val="tx1"/>
                </a:solidFill>
                <a:latin typeface="Calibri" charset="0"/>
                <a:ea typeface="Arial" charset="0"/>
                <a:cs typeface="Arial" charset="0"/>
              </a:defRPr>
            </a:lvl9pPr>
          </a:lstStyle>
          <a:p>
            <a:r>
              <a:rPr lang="en-US" sz="1200" dirty="0">
                <a:solidFill>
                  <a:srgbClr val="A6A6A6"/>
                </a:solidFill>
                <a:latin typeface="Arial" charset="0"/>
              </a:rPr>
              <a:t>8 - </a:t>
            </a:r>
            <a:fld id="{02DAD016-8EBF-CF47-ACE8-593B4CD31605}" type="slidenum">
              <a:rPr lang="en-US" sz="1200">
                <a:solidFill>
                  <a:srgbClr val="A6A6A6"/>
                </a:solidFill>
                <a:latin typeface="Arial" charset="0"/>
              </a:rPr>
              <a:pPr/>
              <a:t>‹#›</a:t>
            </a:fld>
            <a:endParaRPr lang="en-US" sz="1200" dirty="0">
              <a:solidFill>
                <a:srgbClr val="A6A6A6"/>
              </a:solidFill>
              <a:latin typeface="Arial" charset="0"/>
            </a:endParaRPr>
          </a:p>
        </p:txBody>
      </p:sp>
      <p:sp>
        <p:nvSpPr>
          <p:cNvPr id="3" name="Picture Placeholder 2"/>
          <p:cNvSpPr>
            <a:spLocks noGrp="1"/>
          </p:cNvSpPr>
          <p:nvPr>
            <p:ph type="pic" sz="quarter" idx="20"/>
          </p:nvPr>
        </p:nvSpPr>
        <p:spPr>
          <a:xfrm>
            <a:off x="457200" y="2590800"/>
            <a:ext cx="3733800" cy="1447800"/>
          </a:xfrm>
        </p:spPr>
        <p:txBody>
          <a:bodyPr/>
          <a:lstStyle/>
          <a:p>
            <a:endParaRPr lang="en-IN"/>
          </a:p>
        </p:txBody>
      </p:sp>
    </p:spTree>
    <p:extLst>
      <p:ext uri="{BB962C8B-B14F-4D97-AF65-F5344CB8AC3E}">
        <p14:creationId xmlns:p14="http://schemas.microsoft.com/office/powerpoint/2010/main" val="12028552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 Content 1 pic">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228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2116350"/>
            <a:ext cx="8229600" cy="228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8"/>
          <p:cNvSpPr>
            <a:spLocks noGrp="1"/>
          </p:cNvSpPr>
          <p:nvPr>
            <p:ph sz="quarter" idx="14"/>
          </p:nvPr>
        </p:nvSpPr>
        <p:spPr>
          <a:xfrm>
            <a:off x="457200" y="5410200"/>
            <a:ext cx="8229600" cy="533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Picture Placeholder 4"/>
          <p:cNvSpPr>
            <a:spLocks noGrp="1"/>
          </p:cNvSpPr>
          <p:nvPr>
            <p:ph type="pic" sz="quarter" idx="15"/>
          </p:nvPr>
        </p:nvSpPr>
        <p:spPr>
          <a:xfrm>
            <a:off x="457200" y="2738438"/>
            <a:ext cx="8153400" cy="461962"/>
          </a:xfrm>
        </p:spPr>
        <p:txBody>
          <a:bodyPr/>
          <a:lstStyle/>
          <a:p>
            <a:endParaRPr lang="en-IN" dirty="0"/>
          </a:p>
        </p:txBody>
      </p:sp>
      <p:sp>
        <p:nvSpPr>
          <p:cNvPr id="14" name="Content Placeholder 13"/>
          <p:cNvSpPr>
            <a:spLocks noGrp="1"/>
          </p:cNvSpPr>
          <p:nvPr>
            <p:ph sz="quarter" idx="16"/>
          </p:nvPr>
        </p:nvSpPr>
        <p:spPr>
          <a:xfrm>
            <a:off x="457200" y="4038600"/>
            <a:ext cx="8153400" cy="762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1108819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200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5" name="Picture Placeholder 4"/>
          <p:cNvSpPr>
            <a:spLocks noGrp="1"/>
          </p:cNvSpPr>
          <p:nvPr>
            <p:ph type="pic" sz="quarter" idx="14"/>
          </p:nvPr>
        </p:nvSpPr>
        <p:spPr>
          <a:xfrm>
            <a:off x="1295400" y="5410200"/>
            <a:ext cx="6629400" cy="685800"/>
          </a:xfrm>
        </p:spPr>
        <p:txBody>
          <a:bodyPr/>
          <a:lstStyle/>
          <a:p>
            <a:endParaRPr lang="en-IN"/>
          </a:p>
        </p:txBody>
      </p:sp>
    </p:spTree>
    <p:extLst>
      <p:ext uri="{BB962C8B-B14F-4D97-AF65-F5344CB8AC3E}">
        <p14:creationId xmlns:p14="http://schemas.microsoft.com/office/powerpoint/2010/main" val="38668465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239712" y="3200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8"/>
          <p:cNvSpPr>
            <a:spLocks noGrp="1"/>
          </p:cNvSpPr>
          <p:nvPr>
            <p:ph sz="quarter" idx="14"/>
          </p:nvPr>
        </p:nvSpPr>
        <p:spPr>
          <a:xfrm>
            <a:off x="457200" y="5410200"/>
            <a:ext cx="8229600" cy="53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615676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E0DBC1D4-5704-45BB-BA8B-9B7E98161C8B}" type="datetimeFigureOut">
              <a:rPr lang="en-US" smtClean="0"/>
              <a:pPr/>
              <a:t>8/30/2021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Tree>
    <p:extLst>
      <p:ext uri="{BB962C8B-B14F-4D97-AF65-F5344CB8AC3E}">
        <p14:creationId xmlns:p14="http://schemas.microsoft.com/office/powerpoint/2010/main" val="2127716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629842" y="2505075"/>
            <a:ext cx="3868340" cy="1609725"/>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6" name="Content Placeholder 5"/>
          <p:cNvSpPr>
            <a:spLocks noGrp="1"/>
          </p:cNvSpPr>
          <p:nvPr>
            <p:ph sz="quarter" idx="4"/>
          </p:nvPr>
        </p:nvSpPr>
        <p:spPr>
          <a:xfrm>
            <a:off x="4629150" y="2505075"/>
            <a:ext cx="3887391" cy="1609725"/>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E0DBC1D4-5704-45BB-BA8B-9B7E98161C8B}" type="datetimeFigureOut">
              <a:rPr lang="en-US" smtClean="0"/>
              <a:pPr/>
              <a:t>8/30/2021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a:p>
        </p:txBody>
      </p:sp>
      <p:sp>
        <p:nvSpPr>
          <p:cNvPr id="10" name="Content Placeholder 3"/>
          <p:cNvSpPr>
            <a:spLocks noGrp="1"/>
          </p:cNvSpPr>
          <p:nvPr>
            <p:ph sz="half" idx="13"/>
          </p:nvPr>
        </p:nvSpPr>
        <p:spPr>
          <a:xfrm>
            <a:off x="631372" y="4278084"/>
            <a:ext cx="3868340" cy="1855788"/>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5"/>
          <p:cNvSpPr>
            <a:spLocks noGrp="1"/>
          </p:cNvSpPr>
          <p:nvPr>
            <p:ph sz="quarter" idx="14"/>
          </p:nvPr>
        </p:nvSpPr>
        <p:spPr>
          <a:xfrm>
            <a:off x="4637312" y="4288972"/>
            <a:ext cx="3887391" cy="1855788"/>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27716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hapter Opener">
    <p:spTree>
      <p:nvGrpSpPr>
        <p:cNvPr id="1" name=""/>
        <p:cNvGrpSpPr/>
        <p:nvPr/>
      </p:nvGrpSpPr>
      <p:grpSpPr>
        <a:xfrm>
          <a:off x="0" y="0"/>
          <a:ext cx="0" cy="0"/>
          <a:chOff x="0" y="0"/>
          <a:chExt cx="0" cy="0"/>
        </a:xfrm>
      </p:grpSpPr>
      <p:sp>
        <p:nvSpPr>
          <p:cNvPr id="14" name="Title 13"/>
          <p:cNvSpPr>
            <a:spLocks noGrp="1"/>
          </p:cNvSpPr>
          <p:nvPr>
            <p:ph type="title"/>
          </p:nvPr>
        </p:nvSpPr>
        <p:spPr>
          <a:xfrm>
            <a:off x="457200" y="215372"/>
            <a:ext cx="8229600" cy="621792"/>
          </a:xfrm>
        </p:spPr>
        <p:txBody>
          <a:bodyPr anchor="t" anchorCtr="0"/>
          <a:lstStyle/>
          <a:p>
            <a:r>
              <a:rPr lang="en-US" dirty="0"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5" name="Date Placeholder 14"/>
          <p:cNvSpPr>
            <a:spLocks noGrp="1"/>
          </p:cNvSpPr>
          <p:nvPr>
            <p:ph type="dt" sz="half" idx="16"/>
          </p:nvPr>
        </p:nvSpPr>
        <p:spPr>
          <a:xfrm>
            <a:off x="6335713" y="113072"/>
            <a:ext cx="2133600" cy="182880"/>
          </a:xfrm>
          <a:prstGeom prst="rect">
            <a:avLst/>
          </a:prstGeom>
        </p:spPr>
        <p:txBody>
          <a:bodyPr/>
          <a:lstStyle/>
          <a:p>
            <a:fld id="{A9DF6EFB-3F44-496C-A842-1E0B3D3B975A}" type="datetimeFigureOut">
              <a:rPr lang="en-US" smtClean="0"/>
              <a:pPr/>
              <a:t>8/30/2021</a:t>
            </a:fld>
            <a:endParaRPr lang="en-US" dirty="0"/>
          </a:p>
        </p:txBody>
      </p:sp>
      <p:sp>
        <p:nvSpPr>
          <p:cNvPr id="17" name="Slide Number Placeholder 16"/>
          <p:cNvSpPr>
            <a:spLocks noGrp="1"/>
          </p:cNvSpPr>
          <p:nvPr>
            <p:ph type="sldNum" sz="quarter" idx="17"/>
          </p:nvPr>
        </p:nvSpPr>
        <p:spPr/>
        <p:txBody>
          <a:bodyPr/>
          <a:lstStyle>
            <a:lvl1pPr>
              <a:defRPr sz="900"/>
            </a:lvl1pPr>
          </a:lstStyle>
          <a:p>
            <a:fld id="{200B2350-5261-4F5C-9DF5-EF0D264FC8D2}" type="slidenum">
              <a:rPr lang="en-US" smtClean="0"/>
              <a:pPr/>
              <a:t>‹#›</a:t>
            </a:fld>
            <a:endParaRPr lang="en-US" dirty="0"/>
          </a:p>
        </p:txBody>
      </p:sp>
      <p:sp>
        <p:nvSpPr>
          <p:cNvPr id="18" name="Footer Placeholder 17"/>
          <p:cNvSpPr>
            <a:spLocks noGrp="1"/>
          </p:cNvSpPr>
          <p:nvPr>
            <p:ph type="ftr" sz="quarter" idx="18"/>
          </p:nvPr>
        </p:nvSpPr>
        <p:spPr/>
        <p:txBody>
          <a:bodyPr/>
          <a:lstStyle/>
          <a:p>
            <a:endParaRPr lang="en-US" dirty="0"/>
          </a:p>
        </p:txBody>
      </p:sp>
      <p:sp>
        <p:nvSpPr>
          <p:cNvPr id="27" name="Text Placeholder 25"/>
          <p:cNvSpPr>
            <a:spLocks noGrp="1"/>
          </p:cNvSpPr>
          <p:nvPr>
            <p:ph type="body" sz="quarter" idx="19" hasCustomPrompt="1"/>
          </p:nvPr>
        </p:nvSpPr>
        <p:spPr>
          <a:xfrm>
            <a:off x="2743200" y="6428232"/>
            <a:ext cx="3657600" cy="201168"/>
          </a:xfrm>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lang="en-US" altLang="en-US" sz="700" b="1" kern="1200" dirty="0">
                <a:solidFill>
                  <a:schemeClr val="tx1"/>
                </a:solidFill>
                <a:latin typeface="+mn-lt"/>
                <a:ea typeface="Verdana" panose="020B0604030504040204" pitchFamily="34" charset="0"/>
                <a:cs typeface="Verdana" panose="020B0604030504040204" pitchFamily="34" charset="0"/>
              </a:defRPr>
            </a:lvl1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smtClean="0">
                <a:ea typeface="Verdana" panose="020B0604030504040204" pitchFamily="34" charset="0"/>
                <a:cs typeface="Verdana" panose="020B0604030504040204" pitchFamily="34" charset="0"/>
              </a:rPr>
              <a:t>Copyright © 2018 Pearson Canada Inc.</a:t>
            </a:r>
            <a:endParaRPr lang="en-US" altLang="en-US" sz="700" b="1" dirty="0">
              <a:ea typeface="Verdana" panose="020B0604030504040204" pitchFamily="34" charset="0"/>
              <a:cs typeface="Verdana" panose="020B0604030504040204" pitchFamily="34" charset="0"/>
            </a:endParaRPr>
          </a:p>
        </p:txBody>
      </p:sp>
      <p:pic>
        <p:nvPicPr>
          <p:cNvPr id="19" name="Picture 1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21"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smtClean="0">
                <a:solidFill>
                  <a:schemeClr val="tx1"/>
                </a:solidFill>
                <a:latin typeface="+mn-lt"/>
                <a:ea typeface="Verdana" panose="020B0604030504040204" pitchFamily="34" charset="0"/>
                <a:cs typeface="Verdana" panose="020B0604030504040204" pitchFamily="34" charset="0"/>
              </a:rPr>
              <a:t>8 -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981062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8/30/2021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a:t>
            </a:r>
            <a:r>
              <a:rPr lang="en-US" dirty="0" smtClean="0"/>
              <a:t>style</a:t>
            </a:r>
            <a:endParaRPr lang="en-US" dirty="0"/>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8/30/2021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smtClean="0"/>
              <a:t>Click to edit Master title style</a:t>
            </a:r>
            <a:endParaRPr lang="en-US" dirty="0"/>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err="1" smtClean="0"/>
          </a:p>
        </p:txBody>
      </p:sp>
    </p:spTree>
    <p:extLst>
      <p:ext uri="{BB962C8B-B14F-4D97-AF65-F5344CB8AC3E}">
        <p14:creationId xmlns:p14="http://schemas.microsoft.com/office/powerpoint/2010/main" val="121090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8/30/2021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buNone/>
              <a:defRPr lang="en-US" sz="2400" kern="1200" dirty="0">
                <a:solidFill>
                  <a:schemeClr val="tx1"/>
                </a:solidFill>
                <a:latin typeface="+mn-lt"/>
                <a:ea typeface="+mn-ea"/>
                <a:cs typeface="+mn-cs"/>
              </a:defRPr>
            </a:lvl1pPr>
            <a:lvl2pPr marL="569913" indent="-285750">
              <a:buClr>
                <a:srgbClr val="007FA3"/>
              </a:buClr>
              <a:buNone/>
              <a:defRPr lang="en-US" sz="2400" kern="1200" dirty="0">
                <a:solidFill>
                  <a:schemeClr val="tx1"/>
                </a:solidFill>
                <a:latin typeface="+mn-lt"/>
                <a:ea typeface="+mn-ea"/>
                <a:cs typeface="+mn-cs"/>
              </a:defRPr>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8/30/2021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2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8/30/2021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3" name="Picture 12"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smtClean="0">
                <a:ea typeface="Verdana" panose="020B0604030504040204" pitchFamily="34" charset="0"/>
                <a:cs typeface="Verdana" panose="020B0604030504040204" pitchFamily="34" charset="0"/>
              </a:rPr>
              <a:t>Copyright © 2018 Pearson Canada Inc.</a:t>
            </a:r>
            <a:endParaRPr lang="en-US" altLang="en-US" sz="700" b="1" dirty="0">
              <a:ea typeface="Verdana" panose="020B0604030504040204" pitchFamily="34" charset="0"/>
              <a:cs typeface="Verdana" panose="020B0604030504040204" pitchFamily="34" charset="0"/>
            </a:endParaRPr>
          </a:p>
        </p:txBody>
      </p:sp>
      <p:sp>
        <p:nvSpPr>
          <p:cNvPr id="15"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smtClean="0">
                <a:solidFill>
                  <a:schemeClr val="tx1"/>
                </a:solidFill>
                <a:latin typeface="+mn-lt"/>
                <a:ea typeface="Verdana" panose="020B0604030504040204" pitchFamily="34" charset="0"/>
                <a:cs typeface="Verdana" panose="020B0604030504040204" pitchFamily="34" charset="0"/>
              </a:rPr>
              <a:t>8 -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379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8/30/2021</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0"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userDrawn="1"/>
        </p:nvSpPr>
        <p:spPr>
          <a:xfrm>
            <a:off x="990600" y="6429345"/>
            <a:ext cx="7162800" cy="200055"/>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700" b="1" dirty="0" smtClean="0">
                <a:ea typeface="Verdana" panose="020B0604030504040204" pitchFamily="34" charset="0"/>
                <a:cs typeface="Verdana" panose="020B0604030504040204" pitchFamily="34" charset="0"/>
              </a:rPr>
              <a:t>Copyright © 2018 Pearson Canada Inc.</a:t>
            </a:r>
            <a:endParaRPr lang="en-US" altLang="en-US" sz="700" b="1" dirty="0">
              <a:ea typeface="Verdana" panose="020B0604030504040204" pitchFamily="34" charset="0"/>
              <a:cs typeface="Verdana" panose="020B0604030504040204" pitchFamily="34" charset="0"/>
            </a:endParaRPr>
          </a:p>
        </p:txBody>
      </p:sp>
      <p:sp>
        <p:nvSpPr>
          <p:cNvPr id="9" name="Slide Number Placeholder 4"/>
          <p:cNvSpPr txBox="1">
            <a:spLocks/>
          </p:cNvSpPr>
          <p:nvPr userDrawn="1"/>
        </p:nvSpPr>
        <p:spPr>
          <a:xfrm>
            <a:off x="7881256" y="6428232"/>
            <a:ext cx="914400" cy="201168"/>
          </a:xfrm>
          <a:prstGeom prst="rect">
            <a:avLst/>
          </a:prstGeo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lang="de-DE" altLang="en-US" sz="700" b="1" kern="1200" noProof="0" dirty="0" smtClean="0">
                <a:solidFill>
                  <a:schemeClr val="tx1"/>
                </a:solidFill>
                <a:latin typeface="+mn-lt"/>
                <a:ea typeface="Verdana" panose="020B0604030504040204" pitchFamily="34" charset="0"/>
                <a:cs typeface="Verdana" panose="020B0604030504040204" pitchFamily="34" charset="0"/>
              </a:rPr>
              <a:t>8 - </a:t>
            </a:r>
            <a:fld id="{876BFF75-7A20-4B22-803D-E5D1449082FD}" type="slidenum">
              <a:rPr lang="en-US" altLang="en-US" sz="700" b="1" kern="1200" noProof="0" smtClean="0">
                <a:solidFill>
                  <a:schemeClr val="tx1"/>
                </a:solidFill>
                <a:latin typeface="+mn-lt"/>
                <a:ea typeface="Verdana" panose="020B0604030504040204" pitchFamily="34" charset="0"/>
                <a:cs typeface="Verdana" panose="020B060403050404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a:t>
            </a:fld>
            <a:endParaRPr lang="en-US" altLang="en-US" sz="700" b="1" kern="1200" noProof="0" dirty="0">
              <a:solidFill>
                <a:schemeClr val="tx1"/>
              </a:solidFill>
              <a:latin typeface="+mn-lt"/>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4" r:id="rId3"/>
    <p:sldLayoutId id="2147483662" r:id="rId4"/>
    <p:sldLayoutId id="2147483656" r:id="rId5"/>
    <p:sldLayoutId id="2147483650" r:id="rId6"/>
    <p:sldLayoutId id="2147483665" r:id="rId7"/>
    <p:sldLayoutId id="2147483659" r:id="rId8"/>
    <p:sldLayoutId id="2147483658" r:id="rId9"/>
    <p:sldLayoutId id="2147483660" r:id="rId10"/>
    <p:sldLayoutId id="2147483651" r:id="rId11"/>
    <p:sldLayoutId id="2147483661" r:id="rId12"/>
    <p:sldLayoutId id="2147483654" r:id="rId13"/>
    <p:sldLayoutId id="2147483655" r:id="rId14"/>
    <p:sldLayoutId id="2147483666" r:id="rId15"/>
    <p:sldLayoutId id="2147483667" r:id="rId16"/>
    <p:sldLayoutId id="2147483668" r:id="rId17"/>
    <p:sldLayoutId id="2147483669" r:id="rId18"/>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24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24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2.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8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title"/>
          </p:nvPr>
        </p:nvSpPr>
        <p:spPr>
          <a:xfrm>
            <a:off x="685800" y="304800"/>
            <a:ext cx="7772400" cy="304800"/>
          </a:xfrm>
        </p:spPr>
        <p:txBody>
          <a:bodyPr/>
          <a:lstStyle/>
          <a:p>
            <a:endParaRPr lang="en-CA" altLang="en-US" dirty="0" smtClean="0"/>
          </a:p>
        </p:txBody>
      </p:sp>
      <p:sp>
        <p:nvSpPr>
          <p:cNvPr id="2051" name="Content Placeholder 2"/>
          <p:cNvSpPr>
            <a:spLocks noGrp="1"/>
          </p:cNvSpPr>
          <p:nvPr>
            <p:ph idx="1"/>
          </p:nvPr>
        </p:nvSpPr>
        <p:spPr>
          <a:xfrm>
            <a:off x="685800" y="1143000"/>
            <a:ext cx="7772400" cy="4953000"/>
          </a:xfrm>
        </p:spPr>
        <p:txBody>
          <a:bodyPr/>
          <a:lstStyle/>
          <a:p>
            <a:pPr>
              <a:buFontTx/>
              <a:buNone/>
            </a:pPr>
            <a:r>
              <a:rPr lang="en-CA" altLang="en-US" sz="3600" dirty="0" smtClean="0"/>
              <a:t>Agenda:</a:t>
            </a:r>
          </a:p>
          <a:p>
            <a:r>
              <a:rPr lang="en-CA" altLang="en-US" sz="3600" dirty="0" smtClean="0"/>
              <a:t>Scientific Research Review (Ch. 2) </a:t>
            </a:r>
          </a:p>
          <a:p>
            <a:r>
              <a:rPr lang="en-CA" altLang="en-US" sz="3600" dirty="0" smtClean="0"/>
              <a:t>Chapter 8: Thought and Language</a:t>
            </a:r>
          </a:p>
          <a:p>
            <a:pPr>
              <a:buFont typeface="Arial" panose="020B0604020202020204" pitchFamily="34" charset="0"/>
              <a:buNone/>
            </a:pPr>
            <a:endParaRPr lang="en-CA" altLang="en-US" sz="3600" dirty="0" smtClean="0"/>
          </a:p>
          <a:p>
            <a:endParaRPr lang="en-CA" altLang="en-US" sz="3600" dirty="0" smtClean="0"/>
          </a:p>
          <a:p>
            <a:pPr lvl="2">
              <a:buFontTx/>
              <a:buNone/>
            </a:pPr>
            <a:endParaRPr lang="en-CA" altLang="en-US" sz="3600" dirty="0" smtClean="0"/>
          </a:p>
        </p:txBody>
      </p:sp>
      <p:sp>
        <p:nvSpPr>
          <p:cNvPr id="2052"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5EDC703-3ECE-4FEE-97CA-4A0646E776A1}" type="slidenum">
              <a:rPr lang="en-US" altLang="en-US">
                <a:solidFill>
                  <a:srgbClr val="898989"/>
                </a:solidFill>
                <a:latin typeface="Calibri" panose="020F0502020204030204" pitchFamily="34" charset="0"/>
              </a:rPr>
              <a:pPr eaLnBrk="1" hangingPunct="1"/>
              <a:t>1</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1921323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7056"/>
            <a:ext cx="8229600" cy="1107996"/>
          </a:xfrm>
        </p:spPr>
        <p:txBody>
          <a:bodyPr wrap="square" anchor="ctr" anchorCtr="0">
            <a:noAutofit/>
          </a:bodyPr>
          <a:lstStyle/>
          <a:p>
            <a:r>
              <a:rPr lang="en-US" altLang="en-US" sz="3600" dirty="0">
                <a:latin typeface="+mj-lt"/>
              </a:rPr>
              <a:t>Sources of Bias in Psychological Research</a:t>
            </a:r>
            <a:endParaRPr lang="en-US" sz="2800" dirty="0">
              <a:latin typeface="+mj-lt"/>
            </a:endParaRPr>
          </a:p>
        </p:txBody>
      </p:sp>
      <p:sp>
        <p:nvSpPr>
          <p:cNvPr id="4" name="Content Placeholder 3"/>
          <p:cNvSpPr>
            <a:spLocks noGrp="1"/>
          </p:cNvSpPr>
          <p:nvPr>
            <p:ph idx="1"/>
          </p:nvPr>
        </p:nvSpPr>
        <p:spPr>
          <a:xfrm>
            <a:off x="457200" y="1371600"/>
            <a:ext cx="8229600" cy="2054409"/>
          </a:xfrm>
        </p:spPr>
        <p:txBody>
          <a:bodyPr wrap="square">
            <a:spAutoFit/>
          </a:bodyPr>
          <a:lstStyle/>
          <a:p>
            <a:pPr>
              <a:buFontTx/>
              <a:buNone/>
            </a:pPr>
            <a:r>
              <a:rPr lang="en-US" altLang="en-US" sz="2400" dirty="0">
                <a:ea typeface="ＭＳ Ｐゴシック" pitchFamily="34" charset="-128"/>
              </a:rPr>
              <a:t>Researcher Bias</a:t>
            </a:r>
          </a:p>
          <a:p>
            <a:pPr>
              <a:buFontTx/>
              <a:buNone/>
            </a:pPr>
            <a:r>
              <a:rPr lang="en-US" altLang="en-US" sz="2400" dirty="0">
                <a:ea typeface="ＭＳ Ｐゴシック" pitchFamily="34" charset="-128"/>
              </a:rPr>
              <a:t>Subject/Participant Bias</a:t>
            </a:r>
          </a:p>
          <a:p>
            <a:pPr>
              <a:buFontTx/>
              <a:buNone/>
            </a:pPr>
            <a:r>
              <a:rPr lang="en-US" altLang="en-US" sz="2400" dirty="0">
                <a:ea typeface="ＭＳ Ｐゴシック" pitchFamily="34" charset="-128"/>
              </a:rPr>
              <a:t>Hawthorne effect (p. 35)</a:t>
            </a:r>
          </a:p>
          <a:p>
            <a:pPr>
              <a:buFontTx/>
              <a:buNone/>
            </a:pPr>
            <a:r>
              <a:rPr lang="en-US" sz="2400" dirty="0">
                <a:ea typeface="ＭＳ Ｐゴシック" pitchFamily="34" charset="-128"/>
              </a:rPr>
              <a:t>Social Desirability (p. 35)</a:t>
            </a:r>
          </a:p>
        </p:txBody>
      </p:sp>
    </p:spTree>
    <p:extLst>
      <p:ext uri="{BB962C8B-B14F-4D97-AF65-F5344CB8AC3E}">
        <p14:creationId xmlns:p14="http://schemas.microsoft.com/office/powerpoint/2010/main" val="1172618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7655"/>
            <a:ext cx="8229600" cy="1661993"/>
          </a:xfrm>
        </p:spPr>
        <p:txBody>
          <a:bodyPr wrap="square" anchor="ctr" anchorCtr="0">
            <a:noAutofit/>
          </a:bodyPr>
          <a:lstStyle/>
          <a:p>
            <a:r>
              <a:rPr lang="en-US" altLang="en-US" sz="3600" dirty="0">
                <a:latin typeface="+mj-lt"/>
              </a:rPr>
              <a:t>Working the Scientific Literacy Model: Demand Characteristics and Participant </a:t>
            </a:r>
            <a:r>
              <a:rPr lang="en-US" altLang="en-US" sz="3600" dirty="0" err="1">
                <a:latin typeface="+mj-lt"/>
              </a:rPr>
              <a:t>Behaviour</a:t>
            </a:r>
            <a:r>
              <a:rPr lang="en-US" altLang="en-US" sz="3600" dirty="0">
                <a:latin typeface="+mj-lt"/>
              </a:rPr>
              <a:t>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1905000"/>
            <a:ext cx="8229600" cy="1300356"/>
          </a:xfrm>
        </p:spPr>
        <p:txBody>
          <a:bodyPr wrap="square">
            <a:spAutoFit/>
          </a:bodyPr>
          <a:lstStyle/>
          <a:p>
            <a:pPr marL="0" indent="0">
              <a:buFontTx/>
              <a:buNone/>
            </a:pPr>
            <a:r>
              <a:rPr lang="en-US" altLang="en-US" sz="2400" b="1" dirty="0">
                <a:ea typeface="ＭＳ Ｐゴシック" pitchFamily="34" charset="-128"/>
              </a:rPr>
              <a:t>What do we know about how bias affects research participants?</a:t>
            </a:r>
          </a:p>
          <a:p>
            <a:r>
              <a:rPr lang="en-US" altLang="en-US" sz="2400" dirty="0">
                <a:ea typeface="ＭＳ Ｐゴシック" pitchFamily="34" charset="-128"/>
              </a:rPr>
              <a:t>Demand characteristics (p. 36)</a:t>
            </a:r>
            <a:endParaRPr lang="en-US" sz="2400" b="1" dirty="0">
              <a:ea typeface="ＭＳ Ｐゴシック" pitchFamily="34" charset="-128"/>
            </a:endParaRPr>
          </a:p>
        </p:txBody>
      </p:sp>
      <p:sp>
        <p:nvSpPr>
          <p:cNvPr id="3" name="Content Placeholder 2"/>
          <p:cNvSpPr>
            <a:spLocks noGrp="1"/>
          </p:cNvSpPr>
          <p:nvPr>
            <p:ph idx="13"/>
          </p:nvPr>
        </p:nvSpPr>
        <p:spPr>
          <a:xfrm>
            <a:off x="457200" y="3429000"/>
            <a:ext cx="8229600" cy="1401763"/>
          </a:xfrm>
        </p:spPr>
        <p:txBody>
          <a:bodyPr/>
          <a:lstStyle/>
          <a:p>
            <a:pPr marL="0" indent="0">
              <a:buFontTx/>
              <a:buNone/>
            </a:pPr>
            <a:r>
              <a:rPr lang="en-US" altLang="en-US" sz="2400" b="1" dirty="0">
                <a:ea typeface="ＭＳ Ｐゴシック" pitchFamily="34" charset="-128"/>
              </a:rPr>
              <a:t>How can science test the effects of demand characteristics on </a:t>
            </a:r>
            <a:r>
              <a:rPr lang="en-US" altLang="en-US" sz="2400" b="1" dirty="0" err="1">
                <a:ea typeface="ＭＳ Ｐゴシック" pitchFamily="34" charset="-128"/>
              </a:rPr>
              <a:t>behaviour</a:t>
            </a:r>
            <a:r>
              <a:rPr lang="en-US" altLang="en-US" sz="2400" b="1" dirty="0">
                <a:ea typeface="ＭＳ Ｐゴシック" pitchFamily="34" charset="-128"/>
              </a:rPr>
              <a:t>?</a:t>
            </a:r>
          </a:p>
          <a:p>
            <a:r>
              <a:rPr lang="en-US" altLang="en-US" sz="2400" dirty="0">
                <a:ea typeface="ＭＳ Ｐゴシック" pitchFamily="34" charset="-128"/>
              </a:rPr>
              <a:t>Backpack scenario</a:t>
            </a:r>
            <a:endParaRPr lang="en-US" sz="2400" dirty="0"/>
          </a:p>
        </p:txBody>
      </p:sp>
    </p:spTree>
    <p:extLst>
      <p:ext uri="{BB962C8B-B14F-4D97-AF65-F5344CB8AC3E}">
        <p14:creationId xmlns:p14="http://schemas.microsoft.com/office/powerpoint/2010/main" val="1642300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319"/>
            <a:ext cx="8229600" cy="1661993"/>
          </a:xfrm>
        </p:spPr>
        <p:txBody>
          <a:bodyPr wrap="square" anchor="ctr" anchorCtr="0">
            <a:noAutofit/>
          </a:bodyPr>
          <a:lstStyle/>
          <a:p>
            <a:r>
              <a:rPr lang="en-US" altLang="en-US" sz="3600" dirty="0">
                <a:latin typeface="+mj-lt"/>
              </a:rPr>
              <a:t>Working the Scientific Literacy Model: Demand Characteristics and Participant </a:t>
            </a:r>
            <a:r>
              <a:rPr lang="en-US" altLang="en-US" sz="3600" dirty="0" err="1">
                <a:latin typeface="+mj-lt"/>
              </a:rPr>
              <a:t>Behaviour</a:t>
            </a:r>
            <a:r>
              <a:rPr lang="en-US" altLang="en-US" sz="3600" dirty="0">
                <a:latin typeface="+mj-lt"/>
              </a:rPr>
              <a:t>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1905000"/>
            <a:ext cx="8229600" cy="1746632"/>
          </a:xfrm>
        </p:spPr>
        <p:txBody>
          <a:bodyPr wrap="square">
            <a:spAutoFit/>
          </a:bodyPr>
          <a:lstStyle/>
          <a:p>
            <a:pPr marL="0" lvl="0" indent="0">
              <a:buSzPct val="100000"/>
              <a:buNone/>
            </a:pPr>
            <a:r>
              <a:rPr lang="en-US" altLang="en-US" sz="2400" b="1" dirty="0">
                <a:solidFill>
                  <a:prstClr val="black"/>
                </a:solidFill>
                <a:ea typeface="ＭＳ Ｐゴシック" pitchFamily="34" charset="-128"/>
              </a:rPr>
              <a:t>How can we critically evaluate the issue of bias in research?</a:t>
            </a:r>
          </a:p>
          <a:p>
            <a:pPr lvl="0">
              <a:buSzPct val="100000"/>
            </a:pPr>
            <a:r>
              <a:rPr lang="en-US" altLang="en-US" sz="2400" dirty="0">
                <a:solidFill>
                  <a:prstClr val="black"/>
                </a:solidFill>
                <a:ea typeface="ＭＳ Ｐゴシック" pitchFamily="34" charset="-128"/>
              </a:rPr>
              <a:t>Researcher bias</a:t>
            </a:r>
          </a:p>
          <a:p>
            <a:pPr lvl="1"/>
            <a:r>
              <a:rPr lang="en-US" altLang="en-US" sz="2400" dirty="0">
                <a:solidFill>
                  <a:prstClr val="black"/>
                </a:solidFill>
                <a:ea typeface="ＭＳ Ｐゴシック" pitchFamily="34" charset="-128"/>
              </a:rPr>
              <a:t>Bright rats vs. dull rats</a:t>
            </a:r>
            <a:endParaRPr lang="en-US" sz="2400" b="1" dirty="0">
              <a:ea typeface="ＭＳ Ｐゴシック" pitchFamily="34" charset="-128"/>
            </a:endParaRPr>
          </a:p>
        </p:txBody>
      </p:sp>
      <p:sp>
        <p:nvSpPr>
          <p:cNvPr id="3" name="Content Placeholder 2"/>
          <p:cNvSpPr>
            <a:spLocks noGrp="1"/>
          </p:cNvSpPr>
          <p:nvPr>
            <p:ph idx="13"/>
          </p:nvPr>
        </p:nvSpPr>
        <p:spPr>
          <a:xfrm>
            <a:off x="457200" y="3810000"/>
            <a:ext cx="8229600" cy="1524000"/>
          </a:xfrm>
        </p:spPr>
        <p:txBody>
          <a:bodyPr/>
          <a:lstStyle/>
          <a:p>
            <a:pPr lvl="0">
              <a:buSzPct val="100000"/>
              <a:buNone/>
            </a:pPr>
            <a:r>
              <a:rPr lang="en-US" altLang="en-US" sz="2400" b="1" dirty="0">
                <a:solidFill>
                  <a:prstClr val="black"/>
                </a:solidFill>
                <a:ea typeface="ＭＳ Ｐゴシック" pitchFamily="34" charset="-128"/>
              </a:rPr>
              <a:t>Why is this relevant?</a:t>
            </a:r>
          </a:p>
          <a:p>
            <a:pPr>
              <a:buSzPct val="100000"/>
            </a:pPr>
            <a:r>
              <a:rPr lang="en-US" altLang="en-US" sz="2400" dirty="0">
                <a:solidFill>
                  <a:prstClr val="black"/>
                </a:solidFill>
                <a:ea typeface="ＭＳ Ｐゴシック" pitchFamily="34" charset="-128"/>
              </a:rPr>
              <a:t>Bias compromises studies</a:t>
            </a:r>
          </a:p>
          <a:p>
            <a:pPr>
              <a:buSzPct val="100000"/>
            </a:pPr>
            <a:r>
              <a:rPr lang="en-US" altLang="en-US" sz="2400" dirty="0">
                <a:solidFill>
                  <a:prstClr val="black"/>
                </a:solidFill>
                <a:ea typeface="ＭＳ Ｐゴシック" pitchFamily="34" charset="-128"/>
              </a:rPr>
              <a:t>Placebo effect (p. 35)</a:t>
            </a:r>
            <a:endParaRPr lang="en-US" sz="2400" dirty="0">
              <a:solidFill>
                <a:prstClr val="black"/>
              </a:solidFill>
            </a:endParaRPr>
          </a:p>
        </p:txBody>
      </p:sp>
    </p:spTree>
    <p:extLst>
      <p:ext uri="{BB962C8B-B14F-4D97-AF65-F5344CB8AC3E}">
        <p14:creationId xmlns:p14="http://schemas.microsoft.com/office/powerpoint/2010/main" val="3134045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9413"/>
            <a:ext cx="8229600" cy="1141570"/>
          </a:xfrm>
        </p:spPr>
        <p:txBody>
          <a:bodyPr wrap="square" anchor="ctr" anchorCtr="0">
            <a:noAutofit/>
          </a:bodyPr>
          <a:lstStyle/>
          <a:p>
            <a:r>
              <a:rPr lang="en-US" altLang="en-US" sz="3600" dirty="0">
                <a:latin typeface="+mj-lt"/>
              </a:rPr>
              <a:t>Psych @ The Hospital: The Placebo Effect</a:t>
            </a:r>
            <a:endParaRPr lang="en-US" sz="3600" dirty="0">
              <a:latin typeface="+mj-lt"/>
            </a:endParaRPr>
          </a:p>
        </p:txBody>
      </p:sp>
      <p:sp>
        <p:nvSpPr>
          <p:cNvPr id="4" name="Content Placeholder 3"/>
          <p:cNvSpPr>
            <a:spLocks noGrp="1"/>
          </p:cNvSpPr>
          <p:nvPr>
            <p:ph idx="1"/>
          </p:nvPr>
        </p:nvSpPr>
        <p:spPr>
          <a:xfrm>
            <a:off x="457200" y="1371600"/>
            <a:ext cx="8229600" cy="1492716"/>
          </a:xfrm>
        </p:spPr>
        <p:txBody>
          <a:bodyPr wrap="square">
            <a:spAutoFit/>
          </a:bodyPr>
          <a:lstStyle/>
          <a:p>
            <a:pPr>
              <a:buFontTx/>
              <a:buNone/>
            </a:pPr>
            <a:r>
              <a:rPr lang="en-US" altLang="en-US" sz="2400" b="1" dirty="0">
                <a:latin typeface="+mn-ea"/>
              </a:rPr>
              <a:t>Debate about placebo effect</a:t>
            </a:r>
          </a:p>
          <a:p>
            <a:r>
              <a:rPr lang="ja-JP" altLang="en-US" sz="2400" dirty="0">
                <a:latin typeface="+mn-ea"/>
              </a:rPr>
              <a:t>“</a:t>
            </a:r>
            <a:r>
              <a:rPr lang="en-US" altLang="ja-JP" sz="2400" dirty="0">
                <a:latin typeface="+mn-ea"/>
              </a:rPr>
              <a:t>All in their head</a:t>
            </a:r>
            <a:r>
              <a:rPr lang="ja-JP" altLang="en-US" sz="2400" dirty="0">
                <a:latin typeface="+mn-ea"/>
              </a:rPr>
              <a:t>”</a:t>
            </a:r>
            <a:endParaRPr lang="en-US" altLang="ja-JP" sz="2400" dirty="0">
              <a:latin typeface="+mn-ea"/>
            </a:endParaRPr>
          </a:p>
          <a:p>
            <a:r>
              <a:rPr lang="en-US" altLang="en-US" sz="2400" dirty="0">
                <a:latin typeface="+mn-ea"/>
              </a:rPr>
              <a:t>Actual physiological response</a:t>
            </a:r>
          </a:p>
        </p:txBody>
      </p:sp>
      <p:sp>
        <p:nvSpPr>
          <p:cNvPr id="3" name="Content Placeholder 2"/>
          <p:cNvSpPr>
            <a:spLocks noGrp="1"/>
          </p:cNvSpPr>
          <p:nvPr>
            <p:ph idx="13"/>
          </p:nvPr>
        </p:nvSpPr>
        <p:spPr>
          <a:xfrm>
            <a:off x="457200" y="3048000"/>
            <a:ext cx="8229600" cy="1066800"/>
          </a:xfrm>
        </p:spPr>
        <p:txBody>
          <a:bodyPr/>
          <a:lstStyle/>
          <a:p>
            <a:pPr>
              <a:buFontTx/>
              <a:buNone/>
            </a:pPr>
            <a:r>
              <a:rPr lang="en-US" altLang="en-US" sz="2400" b="1" dirty="0">
                <a:latin typeface="+mn-ea"/>
              </a:rPr>
              <a:t>Brain activity in regions involved in pain</a:t>
            </a:r>
          </a:p>
          <a:p>
            <a:r>
              <a:rPr lang="en-US" altLang="en-US" sz="2400" dirty="0">
                <a:latin typeface="+mn-ea"/>
              </a:rPr>
              <a:t>Multiple ways for placebos to affect our responses to pain</a:t>
            </a:r>
            <a:endParaRPr lang="en-US" sz="2400" dirty="0">
              <a:latin typeface="+mn-ea"/>
            </a:endParaRPr>
          </a:p>
        </p:txBody>
      </p:sp>
    </p:spTree>
    <p:extLst>
      <p:ext uri="{BB962C8B-B14F-4D97-AF65-F5344CB8AC3E}">
        <p14:creationId xmlns:p14="http://schemas.microsoft.com/office/powerpoint/2010/main" val="1744907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219"/>
            <a:ext cx="8229600" cy="593961"/>
          </a:xfrm>
        </p:spPr>
        <p:txBody>
          <a:bodyPr wrap="square" anchor="ctr" anchorCtr="0">
            <a:noAutofit/>
          </a:bodyPr>
          <a:lstStyle/>
          <a:p>
            <a:r>
              <a:rPr lang="en-US" altLang="en-US" sz="3600" dirty="0">
                <a:latin typeface="+mj-lt"/>
              </a:rPr>
              <a:t>Techniques That Reduce Bias</a:t>
            </a:r>
            <a:endParaRPr lang="en-US" sz="3600" dirty="0">
              <a:latin typeface="+mj-lt"/>
            </a:endParaRPr>
          </a:p>
        </p:txBody>
      </p:sp>
      <p:sp>
        <p:nvSpPr>
          <p:cNvPr id="4" name="Content Placeholder 3"/>
          <p:cNvSpPr>
            <a:spLocks noGrp="1"/>
          </p:cNvSpPr>
          <p:nvPr>
            <p:ph idx="1"/>
          </p:nvPr>
        </p:nvSpPr>
        <p:spPr>
          <a:xfrm>
            <a:off x="457200" y="838200"/>
            <a:ext cx="8229600" cy="2616101"/>
          </a:xfrm>
        </p:spPr>
        <p:txBody>
          <a:bodyPr wrap="square">
            <a:spAutoFit/>
          </a:bodyPr>
          <a:lstStyle/>
          <a:p>
            <a:r>
              <a:rPr lang="en-US" altLang="en-US" sz="2400" dirty="0">
                <a:ea typeface="ＭＳ Ｐゴシック" pitchFamily="34" charset="-128"/>
              </a:rPr>
              <a:t>Anonymity</a:t>
            </a:r>
          </a:p>
          <a:p>
            <a:r>
              <a:rPr lang="en-US" altLang="en-US" sz="2400" dirty="0">
                <a:ea typeface="ＭＳ Ｐゴシック" pitchFamily="34" charset="-128"/>
              </a:rPr>
              <a:t>Confidentiality</a:t>
            </a:r>
          </a:p>
          <a:p>
            <a:r>
              <a:rPr lang="en-US" altLang="en-US" sz="2400" dirty="0">
                <a:ea typeface="ＭＳ Ｐゴシック" pitchFamily="34" charset="-128"/>
              </a:rPr>
              <a:t>Inform participants</a:t>
            </a:r>
          </a:p>
          <a:p>
            <a:r>
              <a:rPr lang="en-US" altLang="en-US" sz="2400" dirty="0">
                <a:ea typeface="ＭＳ Ｐゴシック" pitchFamily="34" charset="-128"/>
              </a:rPr>
              <a:t>Single-blind study (p. 37)</a:t>
            </a:r>
          </a:p>
          <a:p>
            <a:r>
              <a:rPr lang="en-US" altLang="en-US" sz="2400" dirty="0">
                <a:ea typeface="ＭＳ Ｐゴシック" pitchFamily="34" charset="-128"/>
              </a:rPr>
              <a:t>Double-blind study (p. 37)</a:t>
            </a:r>
            <a:endParaRPr lang="en-US" sz="2400" dirty="0"/>
          </a:p>
        </p:txBody>
      </p:sp>
    </p:spTree>
    <p:extLst>
      <p:ext uri="{BB962C8B-B14F-4D97-AF65-F5344CB8AC3E}">
        <p14:creationId xmlns:p14="http://schemas.microsoft.com/office/powerpoint/2010/main" val="721743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2927"/>
            <a:ext cx="8229600" cy="582257"/>
          </a:xfrm>
        </p:spPr>
        <p:txBody>
          <a:bodyPr wrap="square" anchor="ctr" anchorCtr="0">
            <a:spAutoFit/>
          </a:bodyPr>
          <a:lstStyle/>
          <a:p>
            <a:r>
              <a:rPr lang="en-US" altLang="en-US" sz="3600" dirty="0">
                <a:latin typeface="+mj-lt"/>
              </a:rPr>
              <a:t>Sharing the Results</a:t>
            </a:r>
            <a:endParaRPr lang="en-US" sz="36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pPr>
            <a:r>
              <a:rPr lang="en-US" altLang="en-US" sz="2400" b="1" dirty="0">
                <a:ea typeface="ＭＳ Ｐゴシック" pitchFamily="34" charset="-128"/>
              </a:rPr>
              <a:t>Academic journals</a:t>
            </a:r>
          </a:p>
          <a:p>
            <a:r>
              <a:rPr lang="en-US" altLang="en-US" sz="2400" dirty="0">
                <a:ea typeface="ＭＳ Ｐゴシック" pitchFamily="34" charset="-128"/>
              </a:rPr>
              <a:t>Peer review (p. 37)</a:t>
            </a:r>
          </a:p>
          <a:p>
            <a:r>
              <a:rPr lang="en-US" altLang="en-US" sz="2400" dirty="0">
                <a:ea typeface="ＭＳ Ｐゴシック" pitchFamily="34" charset="-128"/>
              </a:rPr>
              <a:t>Replication (p. 38)</a:t>
            </a:r>
            <a:endParaRPr lang="en-US" sz="2400" dirty="0"/>
          </a:p>
        </p:txBody>
      </p:sp>
    </p:spTree>
    <p:extLst>
      <p:ext uri="{BB962C8B-B14F-4D97-AF65-F5344CB8AC3E}">
        <p14:creationId xmlns:p14="http://schemas.microsoft.com/office/powerpoint/2010/main" val="2519736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785" y="46149"/>
            <a:ext cx="8229600" cy="1176433"/>
          </a:xfrm>
        </p:spPr>
        <p:txBody>
          <a:bodyPr wrap="square" anchor="ctr" anchorCtr="0">
            <a:noAutofit/>
          </a:bodyPr>
          <a:lstStyle/>
          <a:p>
            <a:r>
              <a:rPr lang="en-US" altLang="en-US" sz="3600" dirty="0">
                <a:latin typeface="+mj-lt"/>
              </a:rPr>
              <a:t>Five Characteristics of Poor Research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74785" y="1354976"/>
            <a:ext cx="8229600" cy="931024"/>
          </a:xfrm>
        </p:spPr>
        <p:txBody>
          <a:bodyPr wrap="square">
            <a:spAutoFit/>
          </a:bodyPr>
          <a:lstStyle/>
          <a:p>
            <a:pPr>
              <a:buFontTx/>
              <a:buNone/>
            </a:pPr>
            <a:r>
              <a:rPr lang="en-US" altLang="en-US" sz="2400" b="1" dirty="0">
                <a:ea typeface="ＭＳ Ｐゴシック" pitchFamily="34" charset="-128"/>
              </a:rPr>
              <a:t>Lack of falsifiable hypotheses (p. 38)</a:t>
            </a:r>
            <a:endParaRPr lang="en-US" altLang="en-US" sz="2400" dirty="0">
              <a:ea typeface="ＭＳ Ｐゴシック" pitchFamily="34" charset="-128"/>
            </a:endParaRPr>
          </a:p>
          <a:p>
            <a:r>
              <a:rPr lang="en-US" altLang="en-US" sz="2400" dirty="0">
                <a:ea typeface="ＭＳ Ｐゴシック" pitchFamily="34" charset="-128"/>
              </a:rPr>
              <a:t>Testability requires falsifiability</a:t>
            </a:r>
          </a:p>
        </p:txBody>
      </p:sp>
      <p:sp>
        <p:nvSpPr>
          <p:cNvPr id="3" name="Content Placeholder 2"/>
          <p:cNvSpPr>
            <a:spLocks noGrp="1"/>
          </p:cNvSpPr>
          <p:nvPr>
            <p:ph idx="13"/>
          </p:nvPr>
        </p:nvSpPr>
        <p:spPr>
          <a:xfrm>
            <a:off x="474785" y="2514600"/>
            <a:ext cx="8229600" cy="1043354"/>
          </a:xfrm>
        </p:spPr>
        <p:txBody>
          <a:bodyPr/>
          <a:lstStyle/>
          <a:p>
            <a:pPr lvl="0">
              <a:buSzPct val="100000"/>
              <a:buNone/>
            </a:pPr>
            <a:r>
              <a:rPr lang="en-US" altLang="en-US" sz="2400" b="1" dirty="0">
                <a:solidFill>
                  <a:prstClr val="black"/>
                </a:solidFill>
                <a:ea typeface="ＭＳ Ｐゴシック" pitchFamily="34" charset="-128"/>
              </a:rPr>
              <a:t>Anecdotal evidence (p. 38)</a:t>
            </a:r>
          </a:p>
          <a:p>
            <a:pPr lvl="0">
              <a:buSzPct val="100000"/>
            </a:pPr>
            <a:r>
              <a:rPr lang="en-US" altLang="en-US" sz="2400" dirty="0">
                <a:solidFill>
                  <a:prstClr val="black"/>
                </a:solidFill>
                <a:ea typeface="ＭＳ Ｐゴシック" pitchFamily="34" charset="-128"/>
              </a:rPr>
              <a:t>weight loss commercials</a:t>
            </a:r>
          </a:p>
        </p:txBody>
      </p:sp>
      <p:sp>
        <p:nvSpPr>
          <p:cNvPr id="6" name="Content Placeholder 5"/>
          <p:cNvSpPr>
            <a:spLocks noGrp="1"/>
          </p:cNvSpPr>
          <p:nvPr>
            <p:ph sz="quarter" idx="14"/>
          </p:nvPr>
        </p:nvSpPr>
        <p:spPr>
          <a:xfrm>
            <a:off x="474785" y="3733800"/>
            <a:ext cx="8229600" cy="545205"/>
          </a:xfrm>
        </p:spPr>
        <p:txBody>
          <a:bodyPr/>
          <a:lstStyle/>
          <a:p>
            <a:pPr lvl="0">
              <a:buSzPct val="100000"/>
              <a:buNone/>
            </a:pPr>
            <a:r>
              <a:rPr lang="en-US" altLang="en-US" sz="2400" b="1" dirty="0">
                <a:solidFill>
                  <a:prstClr val="black"/>
                </a:solidFill>
                <a:ea typeface="ＭＳ Ｐゴシック" pitchFamily="34" charset="-128"/>
              </a:rPr>
              <a:t>Biased selection of data</a:t>
            </a:r>
            <a:endParaRPr lang="en-US" altLang="en-US" sz="2400" dirty="0">
              <a:solidFill>
                <a:prstClr val="black"/>
              </a:solidFill>
              <a:ea typeface="ＭＳ Ｐゴシック" pitchFamily="34" charset="-128"/>
            </a:endParaRPr>
          </a:p>
        </p:txBody>
      </p:sp>
    </p:spTree>
    <p:extLst>
      <p:ext uri="{BB962C8B-B14F-4D97-AF65-F5344CB8AC3E}">
        <p14:creationId xmlns:p14="http://schemas.microsoft.com/office/powerpoint/2010/main" val="1935118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785" y="63448"/>
            <a:ext cx="8229600" cy="1141834"/>
          </a:xfrm>
        </p:spPr>
        <p:txBody>
          <a:bodyPr wrap="square" anchor="ctr" anchorCtr="0">
            <a:noAutofit/>
          </a:bodyPr>
          <a:lstStyle/>
          <a:p>
            <a:r>
              <a:rPr lang="en-US" altLang="en-US" sz="3600" dirty="0">
                <a:latin typeface="+mj-lt"/>
              </a:rPr>
              <a:t>Five Characteristics of Poor Research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74785" y="1354976"/>
            <a:ext cx="8229600" cy="1492716"/>
          </a:xfrm>
        </p:spPr>
        <p:txBody>
          <a:bodyPr wrap="square">
            <a:spAutoFit/>
          </a:bodyPr>
          <a:lstStyle/>
          <a:p>
            <a:pPr>
              <a:buFontTx/>
              <a:buNone/>
            </a:pPr>
            <a:r>
              <a:rPr lang="en-US" altLang="en-US" sz="2400" b="1" dirty="0">
                <a:ea typeface="ＭＳ Ｐゴシック" pitchFamily="34" charset="-128"/>
              </a:rPr>
              <a:t>Appeal to authority (p. 39)</a:t>
            </a:r>
          </a:p>
          <a:p>
            <a:r>
              <a:rPr lang="en-US" altLang="en-US" sz="2400" dirty="0">
                <a:ea typeface="ＭＳ Ｐゴシック" pitchFamily="34" charset="-128"/>
              </a:rPr>
              <a:t>Corresponding data?</a:t>
            </a:r>
          </a:p>
          <a:p>
            <a:r>
              <a:rPr lang="en-US" altLang="en-US" sz="2400" dirty="0">
                <a:ea typeface="ＭＳ Ｐゴシック" pitchFamily="34" charset="-128"/>
              </a:rPr>
              <a:t>Biased expert?</a:t>
            </a:r>
          </a:p>
        </p:txBody>
      </p:sp>
      <p:sp>
        <p:nvSpPr>
          <p:cNvPr id="3" name="Content Placeholder 2"/>
          <p:cNvSpPr>
            <a:spLocks noGrp="1"/>
          </p:cNvSpPr>
          <p:nvPr>
            <p:ph idx="13"/>
          </p:nvPr>
        </p:nvSpPr>
        <p:spPr>
          <a:xfrm>
            <a:off x="474785" y="3084022"/>
            <a:ext cx="8229600" cy="878378"/>
          </a:xfrm>
        </p:spPr>
        <p:txBody>
          <a:bodyPr/>
          <a:lstStyle/>
          <a:p>
            <a:pPr>
              <a:buFontTx/>
              <a:buNone/>
            </a:pPr>
            <a:r>
              <a:rPr lang="en-US" altLang="en-US" sz="2400" b="1" dirty="0">
                <a:ea typeface="ＭＳ Ｐゴシック" pitchFamily="34" charset="-128"/>
              </a:rPr>
              <a:t>Appeal to common sense (p. 39)</a:t>
            </a:r>
          </a:p>
          <a:p>
            <a:r>
              <a:rPr lang="en-US" altLang="en-US" sz="2400" dirty="0">
                <a:ea typeface="ＭＳ Ｐゴシック" pitchFamily="34" charset="-128"/>
              </a:rPr>
              <a:t>Earth is </a:t>
            </a:r>
            <a:r>
              <a:rPr lang="en-US" altLang="en-US" sz="2400" dirty="0" err="1">
                <a:ea typeface="ＭＳ Ｐゴシック" pitchFamily="34" charset="-128"/>
              </a:rPr>
              <a:t>centre</a:t>
            </a:r>
            <a:r>
              <a:rPr lang="en-US" altLang="en-US" sz="2400" dirty="0">
                <a:ea typeface="ＭＳ Ｐゴシック" pitchFamily="34" charset="-128"/>
              </a:rPr>
              <a:t> of universe</a:t>
            </a:r>
            <a:endParaRPr lang="en-US" sz="2400" dirty="0"/>
          </a:p>
        </p:txBody>
      </p:sp>
    </p:spTree>
    <p:extLst>
      <p:ext uri="{BB962C8B-B14F-4D97-AF65-F5344CB8AC3E}">
        <p14:creationId xmlns:p14="http://schemas.microsoft.com/office/powerpoint/2010/main" val="2500193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4785" y="74478"/>
            <a:ext cx="8229600" cy="576492"/>
          </a:xfrm>
        </p:spPr>
        <p:txBody>
          <a:bodyPr wrap="square" anchor="ctr" anchorCtr="0">
            <a:noAutofit/>
          </a:bodyPr>
          <a:lstStyle/>
          <a:p>
            <a:r>
              <a:rPr lang="en-US" altLang="en-US" sz="3600" dirty="0">
                <a:latin typeface="+mj-lt"/>
              </a:rPr>
              <a:t>2.2 Learning Objectives</a:t>
            </a:r>
            <a:endParaRPr lang="en-US" sz="3600" dirty="0">
              <a:latin typeface="+mj-lt"/>
            </a:endParaRPr>
          </a:p>
        </p:txBody>
      </p:sp>
      <p:sp>
        <p:nvSpPr>
          <p:cNvPr id="4" name="Content Placeholder 3"/>
          <p:cNvSpPr>
            <a:spLocks noGrp="1"/>
          </p:cNvSpPr>
          <p:nvPr>
            <p:ph idx="1"/>
          </p:nvPr>
        </p:nvSpPr>
        <p:spPr>
          <a:xfrm>
            <a:off x="474785" y="838200"/>
            <a:ext cx="8229600" cy="4093428"/>
          </a:xfrm>
        </p:spPr>
        <p:txBody>
          <a:bodyPr wrap="square">
            <a:spAutoFit/>
          </a:bodyPr>
          <a:lstStyle/>
          <a:p>
            <a:pPr>
              <a:buSzPct val="100000"/>
            </a:pPr>
            <a:r>
              <a:rPr lang="en-US" altLang="en-US" sz="2400" dirty="0">
                <a:ea typeface="ＭＳ Ｐゴシック" pitchFamily="34" charset="-128"/>
              </a:rPr>
              <a:t>Know the key terminology related to research designs.</a:t>
            </a:r>
          </a:p>
          <a:p>
            <a:pPr>
              <a:buSzPct val="100000"/>
            </a:pPr>
            <a:r>
              <a:rPr lang="en-US" altLang="en-US" sz="2400" dirty="0">
                <a:ea typeface="ＭＳ Ｐゴシック" pitchFamily="34" charset="-128"/>
              </a:rPr>
              <a:t>Understand what it means when variables are positively or negatively correlated.</a:t>
            </a:r>
          </a:p>
          <a:p>
            <a:pPr>
              <a:buSzPct val="100000"/>
            </a:pPr>
            <a:r>
              <a:rPr lang="en-US" altLang="en-US" sz="2400" dirty="0">
                <a:ea typeface="ＭＳ Ｐゴシック" pitchFamily="34" charset="-128"/>
              </a:rPr>
              <a:t>Understand how experiments help demonstrate cause-and-effect relationships.</a:t>
            </a:r>
          </a:p>
          <a:p>
            <a:pPr>
              <a:buSzPct val="100000"/>
            </a:pPr>
            <a:r>
              <a:rPr lang="en-US" altLang="en-US" sz="2400" dirty="0">
                <a:ea typeface="ＭＳ Ｐゴシック" pitchFamily="34" charset="-128"/>
              </a:rPr>
              <a:t>Apply the terms and concepts of experimental methods to research examples.</a:t>
            </a:r>
          </a:p>
          <a:p>
            <a:pPr>
              <a:buSzPct val="100000"/>
            </a:pPr>
            <a:r>
              <a:rPr lang="en-US" altLang="en-US" sz="2400" dirty="0">
                <a:ea typeface="ＭＳ Ｐゴシック" pitchFamily="34" charset="-128"/>
              </a:rPr>
              <a:t>Analyze the pros and cons of descriptive, correlational, and experimental research designs.</a:t>
            </a:r>
            <a:endParaRPr lang="en-US" sz="2400" dirty="0"/>
          </a:p>
        </p:txBody>
      </p:sp>
    </p:spTree>
    <p:extLst>
      <p:ext uri="{BB962C8B-B14F-4D97-AF65-F5344CB8AC3E}">
        <p14:creationId xmlns:p14="http://schemas.microsoft.com/office/powerpoint/2010/main" val="598896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478"/>
            <a:ext cx="8229600" cy="576492"/>
          </a:xfrm>
        </p:spPr>
        <p:txBody>
          <a:bodyPr wrap="square" anchor="ctr" anchorCtr="0">
            <a:noAutofit/>
          </a:bodyPr>
          <a:lstStyle/>
          <a:p>
            <a:r>
              <a:rPr lang="en-US" altLang="en-US" sz="3600" dirty="0">
                <a:latin typeface="+mj-lt"/>
              </a:rPr>
              <a:t>Descriptive Research </a:t>
            </a:r>
            <a:r>
              <a:rPr lang="en-US" altLang="en-US" sz="2800" dirty="0">
                <a:latin typeface="+mj-lt"/>
              </a:rPr>
              <a:t>(1 of 2)</a:t>
            </a:r>
            <a:endParaRPr lang="en-US" sz="2800" dirty="0">
              <a:latin typeface="+mj-lt"/>
            </a:endParaRPr>
          </a:p>
        </p:txBody>
      </p:sp>
      <p:sp>
        <p:nvSpPr>
          <p:cNvPr id="3" name="Content Placeholder 2"/>
          <p:cNvSpPr>
            <a:spLocks noGrp="1"/>
          </p:cNvSpPr>
          <p:nvPr>
            <p:ph idx="1"/>
          </p:nvPr>
        </p:nvSpPr>
        <p:spPr>
          <a:xfrm>
            <a:off x="457200" y="838201"/>
            <a:ext cx="8229600" cy="1447800"/>
          </a:xfrm>
        </p:spPr>
        <p:txBody>
          <a:bodyPr/>
          <a:lstStyle/>
          <a:p>
            <a:pPr>
              <a:buFontTx/>
              <a:buNone/>
            </a:pPr>
            <a:r>
              <a:rPr lang="en-US" altLang="en-US" sz="2400" b="1" dirty="0">
                <a:ea typeface="ＭＳ Ｐゴシック" pitchFamily="34" charset="-128"/>
              </a:rPr>
              <a:t>Descriptive data</a:t>
            </a:r>
          </a:p>
          <a:p>
            <a:r>
              <a:rPr lang="en-US" altLang="en-US" sz="2400" dirty="0">
                <a:ea typeface="ＭＳ Ｐゴシック" pitchFamily="34" charset="-128"/>
              </a:rPr>
              <a:t>From observations</a:t>
            </a:r>
          </a:p>
          <a:p>
            <a:r>
              <a:rPr lang="en-US" altLang="en-US" sz="2400" dirty="0">
                <a:ea typeface="ＭＳ Ｐゴシック" pitchFamily="34" charset="-128"/>
              </a:rPr>
              <a:t>No attempt to explain why</a:t>
            </a:r>
          </a:p>
        </p:txBody>
      </p:sp>
      <p:sp>
        <p:nvSpPr>
          <p:cNvPr id="5" name="Content Placeholder 4"/>
          <p:cNvSpPr>
            <a:spLocks noGrp="1"/>
          </p:cNvSpPr>
          <p:nvPr>
            <p:ph idx="13"/>
          </p:nvPr>
        </p:nvSpPr>
        <p:spPr>
          <a:xfrm>
            <a:off x="457200" y="2560637"/>
            <a:ext cx="8229600" cy="411163"/>
          </a:xfrm>
        </p:spPr>
        <p:txBody>
          <a:bodyPr/>
          <a:lstStyle/>
          <a:p>
            <a:pPr marL="0" lvl="0" indent="0">
              <a:buSzPct val="100000"/>
              <a:buNone/>
            </a:pPr>
            <a:r>
              <a:rPr lang="en-US" altLang="en-US" sz="2400" b="1" dirty="0">
                <a:solidFill>
                  <a:prstClr val="black"/>
                </a:solidFill>
                <a:ea typeface="ＭＳ Ｐゴシック" pitchFamily="34" charset="-128"/>
              </a:rPr>
              <a:t>Qualitative Research (p. 42)</a:t>
            </a:r>
          </a:p>
        </p:txBody>
      </p:sp>
    </p:spTree>
    <p:extLst>
      <p:ext uri="{BB962C8B-B14F-4D97-AF65-F5344CB8AC3E}">
        <p14:creationId xmlns:p14="http://schemas.microsoft.com/office/powerpoint/2010/main" val="320200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5928"/>
            <a:ext cx="8229600" cy="1107996"/>
          </a:xfrm>
        </p:spPr>
        <p:txBody>
          <a:bodyPr anchor="ctr" anchorCtr="0">
            <a:noAutofit/>
          </a:bodyPr>
          <a:lstStyle/>
          <a:p>
            <a:r>
              <a:rPr lang="en-US" sz="3600" dirty="0">
                <a:latin typeface="+mj-lt"/>
              </a:rPr>
              <a:t>An Introduction to Psychological Science</a:t>
            </a:r>
            <a:endParaRPr lang="en-IN" sz="3600" dirty="0">
              <a:latin typeface="+mj-lt"/>
            </a:endParaRPr>
          </a:p>
        </p:txBody>
      </p:sp>
      <p:sp>
        <p:nvSpPr>
          <p:cNvPr id="3" name="Text Placeholder 2"/>
          <p:cNvSpPr>
            <a:spLocks noGrp="1"/>
          </p:cNvSpPr>
          <p:nvPr>
            <p:ph type="body" sz="quarter" idx="13"/>
          </p:nvPr>
        </p:nvSpPr>
        <p:spPr>
          <a:xfrm>
            <a:off x="457200" y="1436972"/>
            <a:ext cx="8229600" cy="323478"/>
          </a:xfrm>
        </p:spPr>
        <p:txBody>
          <a:bodyPr>
            <a:spAutoFit/>
          </a:bodyPr>
          <a:lstStyle/>
          <a:p>
            <a:pPr lvl="0"/>
            <a:r>
              <a:rPr lang="en-US" dirty="0"/>
              <a:t>Third Canadian Edition</a:t>
            </a:r>
          </a:p>
        </p:txBody>
      </p:sp>
      <p:sp>
        <p:nvSpPr>
          <p:cNvPr id="4" name="Text Placeholder 3"/>
          <p:cNvSpPr>
            <a:spLocks noGrp="1"/>
          </p:cNvSpPr>
          <p:nvPr>
            <p:ph type="body" sz="quarter" idx="14"/>
          </p:nvPr>
        </p:nvSpPr>
        <p:spPr>
          <a:xfrm>
            <a:off x="4557486" y="2916156"/>
            <a:ext cx="4143828" cy="533245"/>
          </a:xfrm>
        </p:spPr>
        <p:txBody>
          <a:bodyPr vert="horz" wrap="square" lIns="0" tIns="0" rIns="0" bIns="0" rtlCol="0" anchor="ctr">
            <a:spAutoFit/>
          </a:bodyPr>
          <a:lstStyle/>
          <a:p>
            <a:r>
              <a:rPr lang="en-US" sz="3200" dirty="0"/>
              <a:t>Chapter 2</a:t>
            </a:r>
          </a:p>
        </p:txBody>
      </p:sp>
      <p:sp>
        <p:nvSpPr>
          <p:cNvPr id="5" name="Text Placeholder 4"/>
          <p:cNvSpPr>
            <a:spLocks noGrp="1"/>
          </p:cNvSpPr>
          <p:nvPr>
            <p:ph type="body" sz="quarter" idx="15"/>
          </p:nvPr>
        </p:nvSpPr>
        <p:spPr>
          <a:xfrm>
            <a:off x="4572000" y="3535430"/>
            <a:ext cx="4114800" cy="646952"/>
          </a:xfrm>
        </p:spPr>
        <p:txBody>
          <a:bodyPr vert="horz" wrap="square" lIns="0" tIns="0" rIns="0" bIns="0" rtlCol="0" anchor="ctr">
            <a:spAutoFit/>
          </a:bodyPr>
          <a:lstStyle/>
          <a:p>
            <a:pPr lvl="0"/>
            <a:r>
              <a:rPr lang="en-US" sz="2000" dirty="0">
                <a:solidFill>
                  <a:prstClr val="black"/>
                </a:solidFill>
              </a:rPr>
              <a:t>Reading and Evaluating Scientific Research</a:t>
            </a:r>
          </a:p>
        </p:txBody>
      </p:sp>
      <p:pic>
        <p:nvPicPr>
          <p:cNvPr id="7" name="Picture Placeholder 6" descr="Front Cover: An Introduction to Psychological Science, Third Canadian Edition by Krause, Corts and Smith"/>
          <p:cNvPicPr>
            <a:picLocks noGrp="1" noChangeAspect="1"/>
          </p:cNvPicPr>
          <p:nvPr>
            <p:ph type="pic" sz="quarter" idx="20"/>
          </p:nvPr>
        </p:nvPicPr>
        <p:blipFill>
          <a:blip r:embed="rId3" cstate="print">
            <a:extLst>
              <a:ext uri="{28A0092B-C50C-407E-A947-70E740481C1C}">
                <a14:useLocalDpi xmlns:a14="http://schemas.microsoft.com/office/drawing/2010/main" val="0"/>
              </a:ext>
            </a:extLst>
          </a:blip>
          <a:stretch>
            <a:fillRect/>
          </a:stretch>
        </p:blipFill>
        <p:spPr>
          <a:xfrm>
            <a:off x="457201" y="1828800"/>
            <a:ext cx="3727938" cy="4495800"/>
          </a:xfrm>
        </p:spPr>
      </p:pic>
      <p:sp>
        <p:nvSpPr>
          <p:cNvPr id="10" name="Text Placeholder 1">
            <a:extLst>
              <a:ext uri="{FF2B5EF4-FFF2-40B4-BE49-F238E27FC236}">
                <a16:creationId xmlns:a16="http://schemas.microsoft.com/office/drawing/2014/main" id="{B90BF7CC-C13E-4975-9A72-17609AD86A49}"/>
              </a:ext>
            </a:extLst>
          </p:cNvPr>
          <p:cNvSpPr>
            <a:spLocks noGrp="1"/>
          </p:cNvSpPr>
          <p:nvPr>
            <p:ph type="body" sz="quarter" idx="4294967295"/>
          </p:nvPr>
        </p:nvSpPr>
        <p:spPr>
          <a:xfrm>
            <a:off x="5581850" y="6419850"/>
            <a:ext cx="3111450" cy="228600"/>
          </a:xfrm>
        </p:spPr>
        <p:txBody>
          <a:bodyPr wrap="square">
            <a:noAutofit/>
          </a:bodyPr>
          <a:lstStyle/>
          <a:p>
            <a:pPr marL="0" indent="0">
              <a:buNone/>
            </a:pPr>
            <a:r>
              <a:rPr lang="en-IN" sz="1200" dirty="0">
                <a:latin typeface="Verdana" panose="020B0604030504040204" pitchFamily="34" charset="0"/>
                <a:ea typeface="Verdana" panose="020B0604030504040204" pitchFamily="34" charset="0"/>
                <a:cs typeface="Verdana" panose="020B0604030504040204" pitchFamily="34" charset="0"/>
              </a:rPr>
              <a:t>Copyright © 2021 Pearson Canada, Inc.</a:t>
            </a:r>
          </a:p>
        </p:txBody>
      </p:sp>
    </p:spTree>
    <p:extLst>
      <p:ext uri="{BB962C8B-B14F-4D97-AF65-F5344CB8AC3E}">
        <p14:creationId xmlns:p14="http://schemas.microsoft.com/office/powerpoint/2010/main" val="965404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684"/>
            <a:ext cx="8229600" cy="588080"/>
          </a:xfrm>
        </p:spPr>
        <p:txBody>
          <a:bodyPr wrap="square" anchor="ctr" anchorCtr="0">
            <a:noAutofit/>
          </a:bodyPr>
          <a:lstStyle/>
          <a:p>
            <a:r>
              <a:rPr lang="en-US" altLang="en-US" sz="3600" dirty="0">
                <a:latin typeface="+mj-lt"/>
              </a:rPr>
              <a:t>Descriptive Research </a:t>
            </a:r>
            <a:r>
              <a:rPr lang="en-US" altLang="en-US" sz="2800" dirty="0">
                <a:latin typeface="+mj-lt"/>
              </a:rPr>
              <a:t>(2 of 2)</a:t>
            </a:r>
            <a:endParaRPr lang="en-US" sz="2800" dirty="0">
              <a:latin typeface="+mj-lt"/>
            </a:endParaRPr>
          </a:p>
        </p:txBody>
      </p:sp>
      <p:sp>
        <p:nvSpPr>
          <p:cNvPr id="3" name="Content Placeholder 2"/>
          <p:cNvSpPr>
            <a:spLocks noGrp="1"/>
          </p:cNvSpPr>
          <p:nvPr>
            <p:ph idx="1"/>
          </p:nvPr>
        </p:nvSpPr>
        <p:spPr>
          <a:xfrm>
            <a:off x="457200" y="838201"/>
            <a:ext cx="8229600" cy="1447800"/>
          </a:xfrm>
        </p:spPr>
        <p:txBody>
          <a:bodyPr/>
          <a:lstStyle/>
          <a:p>
            <a:pPr>
              <a:buFontTx/>
              <a:buNone/>
            </a:pPr>
            <a:r>
              <a:rPr lang="en-US" altLang="en-US" sz="2400" b="1" dirty="0">
                <a:ea typeface="ＭＳ Ｐゴシック" pitchFamily="34" charset="-128"/>
              </a:rPr>
              <a:t>Case study (p. 42)</a:t>
            </a:r>
          </a:p>
          <a:p>
            <a:r>
              <a:rPr lang="en-US" altLang="en-US" sz="2400" dirty="0">
                <a:ea typeface="ＭＳ Ｐゴシック" pitchFamily="34" charset="-128"/>
              </a:rPr>
              <a:t>Extensive details</a:t>
            </a:r>
          </a:p>
          <a:p>
            <a:r>
              <a:rPr lang="en-US" altLang="en-US" sz="2400" dirty="0">
                <a:ea typeface="ＭＳ Ｐゴシック" pitchFamily="34" charset="-128"/>
              </a:rPr>
              <a:t>Lacks generalizability</a:t>
            </a:r>
            <a:endParaRPr lang="en-US" sz="2400" dirty="0"/>
          </a:p>
        </p:txBody>
      </p:sp>
      <p:sp>
        <p:nvSpPr>
          <p:cNvPr id="5" name="Content Placeholder 4"/>
          <p:cNvSpPr>
            <a:spLocks noGrp="1"/>
          </p:cNvSpPr>
          <p:nvPr>
            <p:ph idx="13"/>
          </p:nvPr>
        </p:nvSpPr>
        <p:spPr>
          <a:xfrm>
            <a:off x="457200" y="2514600"/>
            <a:ext cx="8229600" cy="1554163"/>
          </a:xfrm>
        </p:spPr>
        <p:txBody>
          <a:bodyPr/>
          <a:lstStyle/>
          <a:p>
            <a:pPr>
              <a:buFontTx/>
              <a:buNone/>
            </a:pPr>
            <a:r>
              <a:rPr lang="en-US" altLang="en-US" sz="2400" b="1" dirty="0">
                <a:ea typeface="ＭＳ Ｐゴシック" pitchFamily="34" charset="-128"/>
              </a:rPr>
              <a:t>Naturalistic observation (p. 44)</a:t>
            </a:r>
          </a:p>
          <a:p>
            <a:pPr>
              <a:buFontTx/>
              <a:buNone/>
            </a:pPr>
            <a:r>
              <a:rPr lang="en-US" altLang="en-US" sz="2400" b="1" dirty="0">
                <a:ea typeface="ＭＳ Ｐゴシック" pitchFamily="34" charset="-128"/>
              </a:rPr>
              <a:t>Self-reporting (p. 45)</a:t>
            </a:r>
          </a:p>
          <a:p>
            <a:r>
              <a:rPr lang="en-US" altLang="en-US" sz="2400" dirty="0">
                <a:ea typeface="ＭＳ Ｐゴシック" pitchFamily="34" charset="-128"/>
              </a:rPr>
              <a:t>Participant makes the observations</a:t>
            </a:r>
            <a:endParaRPr lang="en-US" sz="2400" dirty="0"/>
          </a:p>
        </p:txBody>
      </p:sp>
    </p:spTree>
    <p:extLst>
      <p:ext uri="{BB962C8B-B14F-4D97-AF65-F5344CB8AC3E}">
        <p14:creationId xmlns:p14="http://schemas.microsoft.com/office/powerpoint/2010/main" val="13091294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4835"/>
            <a:ext cx="8229600" cy="576492"/>
          </a:xfrm>
        </p:spPr>
        <p:txBody>
          <a:bodyPr wrap="square" anchor="ctr" anchorCtr="0">
            <a:noAutofit/>
          </a:bodyPr>
          <a:lstStyle/>
          <a:p>
            <a:r>
              <a:rPr lang="en-US" altLang="en-US" sz="3600" dirty="0">
                <a:latin typeface="+mj-lt"/>
              </a:rPr>
              <a:t>Correlational Research</a:t>
            </a:r>
            <a:endParaRPr lang="en-US" sz="2800" dirty="0">
              <a:latin typeface="+mj-lt"/>
            </a:endParaRPr>
          </a:p>
        </p:txBody>
      </p:sp>
      <p:sp>
        <p:nvSpPr>
          <p:cNvPr id="4" name="Content Placeholder 3"/>
          <p:cNvSpPr>
            <a:spLocks noGrp="1"/>
          </p:cNvSpPr>
          <p:nvPr>
            <p:ph idx="1"/>
          </p:nvPr>
        </p:nvSpPr>
        <p:spPr>
          <a:xfrm>
            <a:off x="457200" y="651327"/>
            <a:ext cx="8229600" cy="339273"/>
          </a:xfrm>
        </p:spPr>
        <p:txBody>
          <a:bodyPr wrap="square">
            <a:noAutofit/>
          </a:bodyPr>
          <a:lstStyle/>
          <a:p>
            <a:pPr marL="0" indent="0">
              <a:buNone/>
            </a:pPr>
            <a:r>
              <a:rPr lang="en-IN" sz="2000" b="1" dirty="0"/>
              <a:t>Figure 2.4 </a:t>
            </a:r>
            <a:r>
              <a:rPr lang="en-IN" sz="2000" dirty="0"/>
              <a:t>Correlations Are Depicted in Scatterplots</a:t>
            </a:r>
          </a:p>
        </p:txBody>
      </p:sp>
      <p:sp>
        <p:nvSpPr>
          <p:cNvPr id="5" name="Content Placeholder 4"/>
          <p:cNvSpPr>
            <a:spLocks noGrp="1"/>
          </p:cNvSpPr>
          <p:nvPr>
            <p:ph idx="13"/>
          </p:nvPr>
        </p:nvSpPr>
        <p:spPr>
          <a:xfrm>
            <a:off x="457200" y="1143000"/>
            <a:ext cx="8229600" cy="838200"/>
          </a:xfrm>
        </p:spPr>
        <p:txBody>
          <a:bodyPr/>
          <a:lstStyle/>
          <a:p>
            <a:pPr marL="0" lvl="0" indent="0">
              <a:buNone/>
            </a:pPr>
            <a:r>
              <a:rPr lang="en-IN" sz="1800" dirty="0">
                <a:solidFill>
                  <a:prstClr val="black"/>
                </a:solidFill>
              </a:rPr>
              <a:t>Here we see two variables that are positively correlated (a) and negatively correlated (b). In the example of a zero correlation (c), there is no relationship between the two variables.</a:t>
            </a:r>
            <a:endParaRPr lang="en-IN" sz="1800" dirty="0"/>
          </a:p>
        </p:txBody>
      </p:sp>
      <p:pic>
        <p:nvPicPr>
          <p:cNvPr id="7" name="Picture Placeholder 6" descr="Three graphs depicting the correlations in the form of scatter plots are shown.&#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2362200" y="2133600"/>
            <a:ext cx="4724400" cy="4724400"/>
          </a:xfrm>
        </p:spPr>
      </p:pic>
    </p:spTree>
    <p:extLst>
      <p:ext uri="{BB962C8B-B14F-4D97-AF65-F5344CB8AC3E}">
        <p14:creationId xmlns:p14="http://schemas.microsoft.com/office/powerpoint/2010/main" val="4032837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448"/>
            <a:ext cx="8229600" cy="1141834"/>
          </a:xfrm>
        </p:spPr>
        <p:txBody>
          <a:bodyPr anchor="ctr" anchorCtr="0">
            <a:noAutofit/>
          </a:bodyPr>
          <a:lstStyle/>
          <a:p>
            <a:r>
              <a:rPr lang="en-US" altLang="en-US" dirty="0"/>
              <a:t>Myths in Mind: Beware of Illusory Correlations</a:t>
            </a:r>
            <a:endParaRPr lang="en-US" b="0" dirty="0"/>
          </a:p>
        </p:txBody>
      </p:sp>
      <p:sp>
        <p:nvSpPr>
          <p:cNvPr id="3" name="Content Placeholder 2"/>
          <p:cNvSpPr>
            <a:spLocks noGrp="1"/>
          </p:cNvSpPr>
          <p:nvPr>
            <p:ph idx="1"/>
          </p:nvPr>
        </p:nvSpPr>
        <p:spPr>
          <a:xfrm>
            <a:off x="457200" y="1371601"/>
            <a:ext cx="8229600" cy="2667000"/>
          </a:xfrm>
        </p:spPr>
        <p:txBody>
          <a:bodyPr/>
          <a:lstStyle/>
          <a:p>
            <a:pPr lvl="0">
              <a:buNone/>
            </a:pPr>
            <a:r>
              <a:rPr lang="en-US" altLang="en-US" sz="2400" b="1" dirty="0">
                <a:solidFill>
                  <a:prstClr val="black"/>
                </a:solidFill>
              </a:rPr>
              <a:t>Illusory correlations (p. 47)</a:t>
            </a:r>
          </a:p>
          <a:p>
            <a:pPr lvl="0"/>
            <a:r>
              <a:rPr lang="en-US" altLang="en-US" sz="2400" dirty="0">
                <a:solidFill>
                  <a:prstClr val="black"/>
                </a:solidFill>
              </a:rPr>
              <a:t>Crime increases when the moon is full</a:t>
            </a:r>
          </a:p>
          <a:p>
            <a:pPr lvl="0"/>
            <a:r>
              <a:rPr lang="en-US" altLang="en-US" sz="2400" dirty="0">
                <a:solidFill>
                  <a:prstClr val="black"/>
                </a:solidFill>
              </a:rPr>
              <a:t>Opposites attract</a:t>
            </a:r>
          </a:p>
          <a:p>
            <a:pPr lvl="0"/>
            <a:r>
              <a:rPr lang="en-US" altLang="en-US" sz="2400" dirty="0">
                <a:solidFill>
                  <a:prstClr val="black"/>
                </a:solidFill>
              </a:rPr>
              <a:t>Gamblers on a </a:t>
            </a:r>
            <a:r>
              <a:rPr lang="ja-JP" altLang="en-US" sz="2400" dirty="0">
                <a:solidFill>
                  <a:prstClr val="black"/>
                </a:solidFill>
                <a:latin typeface="Arial" panose="020B0604020202020204" pitchFamily="34" charset="0"/>
              </a:rPr>
              <a:t>“</a:t>
            </a:r>
            <a:r>
              <a:rPr lang="en-US" altLang="ja-JP" sz="2400" dirty="0">
                <a:solidFill>
                  <a:prstClr val="black"/>
                </a:solidFill>
                <a:latin typeface="Arial" panose="020B0604020202020204" pitchFamily="34" charset="0"/>
              </a:rPr>
              <a:t>hot streak</a:t>
            </a:r>
            <a:r>
              <a:rPr lang="ja-JP" altLang="en-US" sz="2400" dirty="0">
                <a:solidFill>
                  <a:prstClr val="black"/>
                </a:solidFill>
                <a:latin typeface="Arial" panose="020B0604020202020204" pitchFamily="34" charset="0"/>
              </a:rPr>
              <a:t>”</a:t>
            </a:r>
            <a:endParaRPr lang="en-US" altLang="ja-JP" sz="2400" dirty="0">
              <a:solidFill>
                <a:prstClr val="black"/>
              </a:solidFill>
              <a:latin typeface="Arial" panose="020B0604020202020204" pitchFamily="34" charset="0"/>
            </a:endParaRPr>
          </a:p>
          <a:p>
            <a:pPr lvl="0"/>
            <a:r>
              <a:rPr lang="en-US" altLang="en-US" sz="2400" dirty="0">
                <a:solidFill>
                  <a:prstClr val="black"/>
                </a:solidFill>
              </a:rPr>
              <a:t>Stereotypes</a:t>
            </a:r>
            <a:endParaRPr lang="en-US" sz="2400" dirty="0">
              <a:solidFill>
                <a:prstClr val="black"/>
              </a:solidFill>
            </a:endParaRPr>
          </a:p>
        </p:txBody>
      </p:sp>
    </p:spTree>
    <p:extLst>
      <p:ext uri="{BB962C8B-B14F-4D97-AF65-F5344CB8AC3E}">
        <p14:creationId xmlns:p14="http://schemas.microsoft.com/office/powerpoint/2010/main" val="1814946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973"/>
            <a:ext cx="8229600" cy="1164785"/>
          </a:xfrm>
        </p:spPr>
        <p:txBody>
          <a:bodyPr wrap="square" anchor="ctr" anchorCtr="0">
            <a:spAutoFit/>
          </a:bodyPr>
          <a:lstStyle/>
          <a:p>
            <a:r>
              <a:rPr lang="en-US" altLang="en-US" sz="3600" dirty="0">
                <a:latin typeface="+mj-lt"/>
              </a:rPr>
              <a:t>Experimental Research: The Experimental Method</a:t>
            </a:r>
            <a:endParaRPr lang="en-US" sz="2800" dirty="0">
              <a:latin typeface="+mj-lt"/>
            </a:endParaRPr>
          </a:p>
        </p:txBody>
      </p:sp>
      <p:sp>
        <p:nvSpPr>
          <p:cNvPr id="4" name="Content Placeholder 3"/>
          <p:cNvSpPr>
            <a:spLocks noGrp="1"/>
          </p:cNvSpPr>
          <p:nvPr>
            <p:ph idx="1"/>
          </p:nvPr>
        </p:nvSpPr>
        <p:spPr>
          <a:xfrm>
            <a:off x="457200" y="1371600"/>
            <a:ext cx="8229600" cy="307777"/>
          </a:xfrm>
        </p:spPr>
        <p:txBody>
          <a:bodyPr wrap="square">
            <a:spAutoFit/>
          </a:bodyPr>
          <a:lstStyle/>
          <a:p>
            <a:pPr marL="0" indent="0">
              <a:buNone/>
            </a:pPr>
            <a:r>
              <a:rPr lang="en-IN" sz="2000" b="1" dirty="0"/>
              <a:t>Figure 2.5 </a:t>
            </a:r>
            <a:r>
              <a:rPr lang="en-IN" sz="2000" dirty="0"/>
              <a:t>Elements of an Experiment</a:t>
            </a:r>
          </a:p>
        </p:txBody>
      </p:sp>
      <p:sp>
        <p:nvSpPr>
          <p:cNvPr id="5" name="Content Placeholder 4"/>
          <p:cNvSpPr>
            <a:spLocks noGrp="1"/>
          </p:cNvSpPr>
          <p:nvPr>
            <p:ph idx="13"/>
          </p:nvPr>
        </p:nvSpPr>
        <p:spPr>
          <a:xfrm>
            <a:off x="228600" y="1679377"/>
            <a:ext cx="8686800" cy="1902023"/>
          </a:xfrm>
        </p:spPr>
        <p:txBody>
          <a:bodyPr/>
          <a:lstStyle/>
          <a:p>
            <a:pPr marL="0" lvl="0" indent="0">
              <a:buNone/>
            </a:pPr>
            <a:r>
              <a:rPr lang="en-IN" sz="1800" dirty="0">
                <a:solidFill>
                  <a:prstClr val="black"/>
                </a:solidFill>
              </a:rPr>
              <a:t>If we wanted to test whether exposure to nature-related images causes a reduction in stress (as is assumed by people who have nature scenes as their computer’s wallpaper), we would first need to randomly assign people in our sample to either the experimental or control condition. The dependent variable, the stress levels, would be measured following exposure to either nature-related or neutral material. To test whether the hypothesis is true, the average stress scores in both groups would be compared.</a:t>
            </a:r>
          </a:p>
        </p:txBody>
      </p:sp>
      <p:pic>
        <p:nvPicPr>
          <p:cNvPr id="7" name="Picture Placeholder 6" descr="The flowchart of elements of an experiment is shown.&#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371600" y="3581400"/>
            <a:ext cx="6629400" cy="2724747"/>
          </a:xfrm>
        </p:spPr>
      </p:pic>
    </p:spTree>
    <p:extLst>
      <p:ext uri="{BB962C8B-B14F-4D97-AF65-F5344CB8AC3E}">
        <p14:creationId xmlns:p14="http://schemas.microsoft.com/office/powerpoint/2010/main" val="19461722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739"/>
            <a:ext cx="8229600" cy="1153252"/>
          </a:xfrm>
        </p:spPr>
        <p:txBody>
          <a:bodyPr anchor="ctr" anchorCtr="0">
            <a:noAutofit/>
          </a:bodyPr>
          <a:lstStyle/>
          <a:p>
            <a:r>
              <a:rPr lang="en-US" altLang="en-US" dirty="0"/>
              <a:t>Experimental Research: The Quasi-Experimental Method</a:t>
            </a:r>
            <a:endParaRPr lang="en-US" b="0" dirty="0"/>
          </a:p>
        </p:txBody>
      </p:sp>
      <p:sp>
        <p:nvSpPr>
          <p:cNvPr id="3" name="Content Placeholder 2"/>
          <p:cNvSpPr>
            <a:spLocks noGrp="1"/>
          </p:cNvSpPr>
          <p:nvPr>
            <p:ph idx="1"/>
          </p:nvPr>
        </p:nvSpPr>
        <p:spPr>
          <a:xfrm>
            <a:off x="457200" y="1371601"/>
            <a:ext cx="8229600" cy="2057399"/>
          </a:xfrm>
        </p:spPr>
        <p:txBody>
          <a:bodyPr/>
          <a:lstStyle/>
          <a:p>
            <a:pPr lvl="0">
              <a:buNone/>
            </a:pPr>
            <a:r>
              <a:rPr lang="en-US" altLang="en-US" sz="2400" b="1" dirty="0">
                <a:solidFill>
                  <a:prstClr val="black"/>
                </a:solidFill>
                <a:ea typeface="ＭＳ Ｐゴシック" pitchFamily="34" charset="-128"/>
              </a:rPr>
              <a:t>Quasi-experimental research (p. 49)</a:t>
            </a:r>
          </a:p>
          <a:p>
            <a:pPr lvl="0"/>
            <a:r>
              <a:rPr lang="en-US" altLang="en-US" sz="2400" dirty="0">
                <a:solidFill>
                  <a:prstClr val="black"/>
                </a:solidFill>
                <a:ea typeface="ＭＳ Ｐゴシック" pitchFamily="34" charset="-128"/>
              </a:rPr>
              <a:t>Random assignment not always possible</a:t>
            </a:r>
          </a:p>
          <a:p>
            <a:pPr lvl="1"/>
            <a:r>
              <a:rPr lang="en-US" altLang="en-US" sz="2400" dirty="0">
                <a:solidFill>
                  <a:prstClr val="black"/>
                </a:solidFill>
                <a:ea typeface="ＭＳ Ｐゴシック" pitchFamily="34" charset="-128"/>
              </a:rPr>
              <a:t>Comparing men and women</a:t>
            </a:r>
          </a:p>
          <a:p>
            <a:pPr lvl="0"/>
            <a:r>
              <a:rPr lang="en-US" altLang="en-US" sz="2400" dirty="0">
                <a:solidFill>
                  <a:prstClr val="black"/>
                </a:solidFill>
                <a:ea typeface="ＭＳ Ｐゴシック" pitchFamily="34" charset="-128"/>
              </a:rPr>
              <a:t>Cannot determine cause-and-effect</a:t>
            </a:r>
            <a:endParaRPr lang="en-US" sz="2400" dirty="0">
              <a:solidFill>
                <a:prstClr val="black"/>
              </a:solidFill>
            </a:endParaRPr>
          </a:p>
        </p:txBody>
      </p:sp>
    </p:spTree>
    <p:extLst>
      <p:ext uri="{BB962C8B-B14F-4D97-AF65-F5344CB8AC3E}">
        <p14:creationId xmlns:p14="http://schemas.microsoft.com/office/powerpoint/2010/main" val="1509585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970"/>
            <a:ext cx="8229600" cy="593961"/>
          </a:xfrm>
        </p:spPr>
        <p:txBody>
          <a:bodyPr anchor="ctr" anchorCtr="0">
            <a:noAutofit/>
          </a:bodyPr>
          <a:lstStyle/>
          <a:p>
            <a:r>
              <a:rPr lang="en-US" altLang="en-US" dirty="0"/>
              <a:t>2.4 Learning Objectives</a:t>
            </a:r>
            <a:endParaRPr lang="en-US" b="0" dirty="0"/>
          </a:p>
        </p:txBody>
      </p:sp>
      <p:sp>
        <p:nvSpPr>
          <p:cNvPr id="3" name="Content Placeholder 2"/>
          <p:cNvSpPr>
            <a:spLocks noGrp="1"/>
          </p:cNvSpPr>
          <p:nvPr>
            <p:ph idx="1"/>
          </p:nvPr>
        </p:nvSpPr>
        <p:spPr>
          <a:xfrm>
            <a:off x="457200" y="838201"/>
            <a:ext cx="8229600" cy="3200400"/>
          </a:xfrm>
        </p:spPr>
        <p:txBody>
          <a:bodyPr/>
          <a:lstStyle/>
          <a:p>
            <a:r>
              <a:rPr lang="en-US" altLang="en-US" sz="2400" dirty="0">
                <a:ea typeface="ＭＳ Ｐゴシック" pitchFamily="34" charset="-128"/>
              </a:rPr>
              <a:t>Know the key terminology of statistics.</a:t>
            </a:r>
          </a:p>
          <a:p>
            <a:r>
              <a:rPr lang="en-US" altLang="en-US" sz="2400" dirty="0">
                <a:ea typeface="ＭＳ Ｐゴシック" pitchFamily="34" charset="-128"/>
              </a:rPr>
              <a:t>Understand how and why psychologists use significance tests.</a:t>
            </a:r>
          </a:p>
          <a:p>
            <a:r>
              <a:rPr lang="en-US" altLang="en-US" sz="2400" dirty="0">
                <a:ea typeface="ＭＳ Ｐゴシック" pitchFamily="34" charset="-128"/>
              </a:rPr>
              <a:t>Apply your knowledge to interpret the most frequently used types of graphs.</a:t>
            </a:r>
          </a:p>
          <a:p>
            <a:r>
              <a:rPr lang="en-US" altLang="en-US" sz="2400" dirty="0">
                <a:ea typeface="ＭＳ Ｐゴシック" pitchFamily="34" charset="-128"/>
              </a:rPr>
              <a:t>Analyze the choice of central tendency statistics based on the shape of the distribution.</a:t>
            </a:r>
            <a:endParaRPr lang="en-US" sz="2400" dirty="0"/>
          </a:p>
        </p:txBody>
      </p:sp>
    </p:spTree>
    <p:extLst>
      <p:ext uri="{BB962C8B-B14F-4D97-AF65-F5344CB8AC3E}">
        <p14:creationId xmlns:p14="http://schemas.microsoft.com/office/powerpoint/2010/main" val="2532668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000"/>
            <a:ext cx="8229600" cy="599901"/>
          </a:xfrm>
        </p:spPr>
        <p:txBody>
          <a:bodyPr anchor="ctr" anchorCtr="0">
            <a:noAutofit/>
          </a:bodyPr>
          <a:lstStyle/>
          <a:p>
            <a:r>
              <a:rPr lang="en-US" altLang="en-US" dirty="0"/>
              <a:t>Descriptive Statistics</a:t>
            </a:r>
            <a:endParaRPr lang="en-US" b="0" dirty="0"/>
          </a:p>
        </p:txBody>
      </p:sp>
      <p:sp>
        <p:nvSpPr>
          <p:cNvPr id="3" name="Content Placeholder 2"/>
          <p:cNvSpPr>
            <a:spLocks noGrp="1"/>
          </p:cNvSpPr>
          <p:nvPr>
            <p:ph idx="1"/>
          </p:nvPr>
        </p:nvSpPr>
        <p:spPr>
          <a:xfrm>
            <a:off x="457200" y="838201"/>
            <a:ext cx="8229600" cy="2057399"/>
          </a:xfrm>
        </p:spPr>
        <p:txBody>
          <a:bodyPr/>
          <a:lstStyle/>
          <a:p>
            <a:pPr>
              <a:buFontTx/>
              <a:buNone/>
            </a:pPr>
            <a:r>
              <a:rPr lang="en-US" altLang="en-US" sz="2400" b="1" dirty="0">
                <a:ea typeface="ＭＳ Ｐゴシック" pitchFamily="34" charset="-128"/>
              </a:rPr>
              <a:t>Descriptive statistics (p. 60)</a:t>
            </a:r>
          </a:p>
          <a:p>
            <a:r>
              <a:rPr lang="en-US" altLang="en-US" sz="2400" dirty="0">
                <a:ea typeface="ＭＳ Ｐゴシック" pitchFamily="34" charset="-128"/>
              </a:rPr>
              <a:t>Frequency</a:t>
            </a:r>
          </a:p>
          <a:p>
            <a:r>
              <a:rPr lang="en-US" altLang="en-US" sz="2400" dirty="0">
                <a:ea typeface="ＭＳ Ｐゴシック" pitchFamily="34" charset="-128"/>
              </a:rPr>
              <a:t>Central tendency</a:t>
            </a:r>
          </a:p>
          <a:p>
            <a:r>
              <a:rPr lang="en-US" altLang="en-US" sz="2400" dirty="0">
                <a:ea typeface="ＭＳ Ｐゴシック" pitchFamily="34" charset="-128"/>
              </a:rPr>
              <a:t>Variability</a:t>
            </a:r>
            <a:endParaRPr lang="en-US" sz="2400" dirty="0"/>
          </a:p>
        </p:txBody>
      </p:sp>
    </p:spTree>
    <p:extLst>
      <p:ext uri="{BB962C8B-B14F-4D97-AF65-F5344CB8AC3E}">
        <p14:creationId xmlns:p14="http://schemas.microsoft.com/office/powerpoint/2010/main" val="37728661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 bar graph shows the frequency of test scores."/>
          <p:cNvSpPr>
            <a:spLocks noGrp="1"/>
          </p:cNvSpPr>
          <p:nvPr>
            <p:ph type="title"/>
          </p:nvPr>
        </p:nvSpPr>
        <p:spPr>
          <a:xfrm>
            <a:off x="457200" y="59508"/>
            <a:ext cx="8229600" cy="605900"/>
          </a:xfrm>
        </p:spPr>
        <p:txBody>
          <a:bodyPr wrap="square" anchor="ctr" anchorCtr="0">
            <a:noAutofit/>
          </a:bodyPr>
          <a:lstStyle/>
          <a:p>
            <a:r>
              <a:rPr lang="en-US" altLang="en-US" sz="3600" dirty="0">
                <a:latin typeface="+mj-lt"/>
              </a:rPr>
              <a:t>Frequency </a:t>
            </a:r>
            <a:r>
              <a:rPr lang="en-US" altLang="en-US" sz="2800" dirty="0">
                <a:latin typeface="+mj-lt"/>
              </a:rPr>
              <a:t>(1 of 2)</a:t>
            </a:r>
            <a:endParaRPr lang="en-US" sz="2800" dirty="0">
              <a:latin typeface="+mj-lt"/>
            </a:endParaRPr>
          </a:p>
        </p:txBody>
      </p:sp>
      <p:sp>
        <p:nvSpPr>
          <p:cNvPr id="4" name="Content Placeholder 3" descr="A bar graph shows the frequency of test scores."/>
          <p:cNvSpPr>
            <a:spLocks noGrp="1"/>
          </p:cNvSpPr>
          <p:nvPr>
            <p:ph idx="1"/>
          </p:nvPr>
        </p:nvSpPr>
        <p:spPr>
          <a:xfrm>
            <a:off x="457200" y="892373"/>
            <a:ext cx="8229600" cy="307777"/>
          </a:xfrm>
        </p:spPr>
        <p:txBody>
          <a:bodyPr wrap="square">
            <a:noAutofit/>
          </a:bodyPr>
          <a:lstStyle/>
          <a:p>
            <a:pPr marL="0" indent="0">
              <a:buNone/>
            </a:pPr>
            <a:r>
              <a:rPr lang="en-IN" sz="2000" b="1" dirty="0"/>
              <a:t>Figure 2.7 </a:t>
            </a:r>
            <a:r>
              <a:rPr lang="en-IN" sz="2000" dirty="0"/>
              <a:t>Graphing Psychological Data</a:t>
            </a:r>
          </a:p>
        </p:txBody>
      </p:sp>
      <p:sp>
        <p:nvSpPr>
          <p:cNvPr id="5" name="Content Placeholder 4" descr="A bar graph shows the frequency of test scores."/>
          <p:cNvSpPr>
            <a:spLocks noGrp="1"/>
          </p:cNvSpPr>
          <p:nvPr>
            <p:ph idx="13"/>
          </p:nvPr>
        </p:nvSpPr>
        <p:spPr>
          <a:xfrm>
            <a:off x="457200" y="1447800"/>
            <a:ext cx="8229600" cy="334963"/>
          </a:xfrm>
        </p:spPr>
        <p:txBody>
          <a:bodyPr/>
          <a:lstStyle/>
          <a:p>
            <a:pPr marL="0" lvl="0" indent="0">
              <a:buNone/>
            </a:pPr>
            <a:r>
              <a:rPr lang="en-IN" sz="1800" dirty="0">
                <a:solidFill>
                  <a:prstClr val="black"/>
                </a:solidFill>
              </a:rPr>
              <a:t>The frequency of standardized test scores forming a normal curve.</a:t>
            </a:r>
          </a:p>
        </p:txBody>
      </p:sp>
      <p:pic>
        <p:nvPicPr>
          <p:cNvPr id="7" name="Picture Placeholder 6" descr="A bar graph shows the frequency of test scores.&#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2424373" y="2302204"/>
            <a:ext cx="4311425" cy="4022396"/>
          </a:xfrm>
        </p:spPr>
      </p:pic>
    </p:spTree>
    <p:extLst>
      <p:ext uri="{BB962C8B-B14F-4D97-AF65-F5344CB8AC3E}">
        <p14:creationId xmlns:p14="http://schemas.microsoft.com/office/powerpoint/2010/main" val="319442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867"/>
            <a:ext cx="8229600" cy="605900"/>
          </a:xfrm>
        </p:spPr>
        <p:txBody>
          <a:bodyPr wrap="square" anchor="ctr" anchorCtr="0">
            <a:noAutofit/>
          </a:bodyPr>
          <a:lstStyle/>
          <a:p>
            <a:r>
              <a:rPr lang="en-US" altLang="en-US" sz="3600" dirty="0">
                <a:latin typeface="+mj-lt"/>
              </a:rPr>
              <a:t>Frequency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892373"/>
            <a:ext cx="8229600" cy="307777"/>
          </a:xfrm>
        </p:spPr>
        <p:txBody>
          <a:bodyPr wrap="square">
            <a:noAutofit/>
          </a:bodyPr>
          <a:lstStyle/>
          <a:p>
            <a:pPr marL="0" indent="0">
              <a:buNone/>
            </a:pPr>
            <a:r>
              <a:rPr lang="en-IN" sz="2000" b="1" dirty="0"/>
              <a:t>Figure 2.8 </a:t>
            </a:r>
            <a:r>
              <a:rPr lang="en-IN" sz="2000" dirty="0"/>
              <a:t>Skewed Distributions</a:t>
            </a:r>
          </a:p>
        </p:txBody>
      </p:sp>
      <p:sp>
        <p:nvSpPr>
          <p:cNvPr id="5" name="Content Placeholder 4"/>
          <p:cNvSpPr>
            <a:spLocks noGrp="1"/>
          </p:cNvSpPr>
          <p:nvPr>
            <p:ph idx="13"/>
          </p:nvPr>
        </p:nvSpPr>
        <p:spPr>
          <a:xfrm>
            <a:off x="457200" y="1447800"/>
            <a:ext cx="8229600" cy="792163"/>
          </a:xfrm>
        </p:spPr>
        <p:txBody>
          <a:bodyPr/>
          <a:lstStyle/>
          <a:p>
            <a:pPr marL="0" lvl="0" indent="0">
              <a:buNone/>
            </a:pPr>
            <a:r>
              <a:rPr lang="en-IN" sz="1800" dirty="0">
                <a:solidFill>
                  <a:prstClr val="black"/>
                </a:solidFill>
              </a:rPr>
              <a:t>Negatively skewed distributions have an extended tail to the left (as in the left graph below). Positively skewed distributions have an extended tail to the right (as in the right graph below).</a:t>
            </a:r>
          </a:p>
        </p:txBody>
      </p:sp>
      <p:pic>
        <p:nvPicPr>
          <p:cNvPr id="7" name="Picture Placeholder 6" descr="A figure shows two skewed distribution graphs.&#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371600" y="2895600"/>
            <a:ext cx="6421185" cy="3430385"/>
          </a:xfrm>
        </p:spPr>
      </p:pic>
    </p:spTree>
    <p:extLst>
      <p:ext uri="{BB962C8B-B14F-4D97-AF65-F5344CB8AC3E}">
        <p14:creationId xmlns:p14="http://schemas.microsoft.com/office/powerpoint/2010/main" val="2322747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 figure shows a graph and calculation on central tendency in symmetrical distributions. "/>
          <p:cNvSpPr>
            <a:spLocks noGrp="1"/>
          </p:cNvSpPr>
          <p:nvPr>
            <p:ph type="title"/>
          </p:nvPr>
        </p:nvSpPr>
        <p:spPr>
          <a:xfrm>
            <a:off x="457200" y="-20139"/>
            <a:ext cx="8229600" cy="605900"/>
          </a:xfrm>
        </p:spPr>
        <p:txBody>
          <a:bodyPr wrap="square" anchor="ctr" anchorCtr="0">
            <a:noAutofit/>
          </a:bodyPr>
          <a:lstStyle/>
          <a:p>
            <a:r>
              <a:rPr lang="en-US" altLang="en-US" sz="3600" dirty="0">
                <a:latin typeface="+mj-lt"/>
                <a:ea typeface="ＭＳ Ｐゴシック" pitchFamily="34" charset="-128"/>
              </a:rPr>
              <a:t>Central </a:t>
            </a:r>
            <a:r>
              <a:rPr lang="en-US" altLang="en-US" sz="3600" dirty="0" smtClean="0">
                <a:latin typeface="+mj-lt"/>
                <a:ea typeface="ＭＳ Ｐゴシック" pitchFamily="34" charset="-128"/>
              </a:rPr>
              <a:t>Tendency</a:t>
            </a:r>
            <a:endParaRPr lang="en-US" sz="2800" dirty="0">
              <a:latin typeface="+mj-lt"/>
            </a:endParaRPr>
          </a:p>
        </p:txBody>
      </p:sp>
      <p:sp>
        <p:nvSpPr>
          <p:cNvPr id="4" name="Content Placeholder 3" descr="A figure shows a graph and calculation on central tendency in symmetrical distributions. "/>
          <p:cNvSpPr>
            <a:spLocks noGrp="1"/>
          </p:cNvSpPr>
          <p:nvPr>
            <p:ph idx="1"/>
          </p:nvPr>
        </p:nvSpPr>
        <p:spPr>
          <a:xfrm>
            <a:off x="457200" y="892373"/>
            <a:ext cx="8229600" cy="307777"/>
          </a:xfrm>
        </p:spPr>
        <p:txBody>
          <a:bodyPr wrap="square">
            <a:noAutofit/>
          </a:bodyPr>
          <a:lstStyle/>
          <a:p>
            <a:pPr marL="0" indent="0">
              <a:buNone/>
            </a:pPr>
            <a:r>
              <a:rPr lang="en-IN" sz="2000" b="1" dirty="0"/>
              <a:t>Figure 2.9 </a:t>
            </a:r>
            <a:r>
              <a:rPr lang="en-IN" sz="2000" dirty="0"/>
              <a:t>Central Tendency in Symmetrical Distributions</a:t>
            </a:r>
          </a:p>
        </p:txBody>
      </p:sp>
      <p:sp>
        <p:nvSpPr>
          <p:cNvPr id="5" name="Content Placeholder 4" descr="A figure shows a graph and calculation on central tendency in symmetrical distributions. "/>
          <p:cNvSpPr>
            <a:spLocks noGrp="1"/>
          </p:cNvSpPr>
          <p:nvPr>
            <p:ph idx="13"/>
          </p:nvPr>
        </p:nvSpPr>
        <p:spPr>
          <a:xfrm>
            <a:off x="457200" y="1200150"/>
            <a:ext cx="8229600" cy="781050"/>
          </a:xfrm>
        </p:spPr>
        <p:txBody>
          <a:bodyPr/>
          <a:lstStyle/>
          <a:p>
            <a:pPr marL="0" lvl="0" indent="0">
              <a:buNone/>
            </a:pPr>
            <a:r>
              <a:rPr lang="en-IN" sz="1800" dirty="0">
                <a:solidFill>
                  <a:prstClr val="black"/>
                </a:solidFill>
              </a:rPr>
              <a:t>This symmetrical histogram shows the annual income of nine randomly sampled households. Notice that the mean, median, and mode are all in the same spot—this is a characteristic of normal distributions.</a:t>
            </a:r>
          </a:p>
        </p:txBody>
      </p:sp>
      <p:pic>
        <p:nvPicPr>
          <p:cNvPr id="7" name="Picture Placeholder 6" descr="A figure shows a graph and calculation on central tendency in symmetrical distributions. &#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447800" y="1981200"/>
            <a:ext cx="6553200" cy="4876800"/>
          </a:xfrm>
        </p:spPr>
      </p:pic>
    </p:spTree>
    <p:extLst>
      <p:ext uri="{BB962C8B-B14F-4D97-AF65-F5344CB8AC3E}">
        <p14:creationId xmlns:p14="http://schemas.microsoft.com/office/powerpoint/2010/main" val="2476327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1875"/>
            <a:ext cx="8229600" cy="599901"/>
          </a:xfrm>
        </p:spPr>
        <p:txBody>
          <a:bodyPr wrap="square" anchor="ctr" anchorCtr="0">
            <a:noAutofit/>
          </a:bodyPr>
          <a:lstStyle/>
          <a:p>
            <a:r>
              <a:rPr lang="en-US" altLang="en-US" sz="3600" dirty="0">
                <a:latin typeface="+mj-lt"/>
              </a:rPr>
              <a:t>2.1 Learning Objectives</a:t>
            </a:r>
            <a:endParaRPr lang="en-US" sz="3600" dirty="0">
              <a:latin typeface="+mj-lt"/>
            </a:endParaRPr>
          </a:p>
        </p:txBody>
      </p:sp>
      <p:sp>
        <p:nvSpPr>
          <p:cNvPr id="4" name="Content Placeholder 3"/>
          <p:cNvSpPr>
            <a:spLocks noGrp="1"/>
          </p:cNvSpPr>
          <p:nvPr>
            <p:ph idx="1"/>
          </p:nvPr>
        </p:nvSpPr>
        <p:spPr>
          <a:xfrm>
            <a:off x="457200" y="838200"/>
            <a:ext cx="8229600" cy="4093428"/>
          </a:xfrm>
        </p:spPr>
        <p:txBody>
          <a:bodyPr wrap="square">
            <a:spAutoFit/>
          </a:bodyPr>
          <a:lstStyle/>
          <a:p>
            <a:pPr>
              <a:buSzPct val="100000"/>
            </a:pPr>
            <a:r>
              <a:rPr lang="en-US" altLang="en-US" sz="2400" dirty="0">
                <a:ea typeface="ＭＳ Ｐゴシック" pitchFamily="34" charset="-128"/>
              </a:rPr>
              <a:t>Know the key terminology related to principles of scientific research.</a:t>
            </a:r>
          </a:p>
          <a:p>
            <a:pPr>
              <a:buSzPct val="100000"/>
            </a:pPr>
            <a:r>
              <a:rPr lang="en-US" altLang="en-US" sz="2400" dirty="0">
                <a:ea typeface="ＭＳ Ｐゴシック" pitchFamily="34" charset="-128"/>
              </a:rPr>
              <a:t>Understand the five characteristics of quality scientific research.</a:t>
            </a:r>
          </a:p>
          <a:p>
            <a:pPr>
              <a:buSzPct val="100000"/>
            </a:pPr>
            <a:r>
              <a:rPr lang="en-US" altLang="en-US" sz="2400" dirty="0">
                <a:ea typeface="ＭＳ Ｐゴシック" pitchFamily="34" charset="-128"/>
              </a:rPr>
              <a:t>Understand how biases might influence the outcome of a study.</a:t>
            </a:r>
          </a:p>
          <a:p>
            <a:pPr>
              <a:buSzPct val="100000"/>
            </a:pPr>
            <a:r>
              <a:rPr lang="en-US" altLang="en-US" sz="2400" dirty="0">
                <a:ea typeface="ＭＳ Ｐゴシック" pitchFamily="34" charset="-128"/>
              </a:rPr>
              <a:t>Apply the concepts of reliability and validity to examples.</a:t>
            </a:r>
          </a:p>
          <a:p>
            <a:pPr>
              <a:buSzPct val="100000"/>
            </a:pPr>
            <a:r>
              <a:rPr lang="en-US" altLang="en-US" sz="2400" dirty="0">
                <a:ea typeface="ＭＳ Ｐゴシック" pitchFamily="34" charset="-128"/>
              </a:rPr>
              <a:t>Analyze whether anecdotes, authority figures, and common sense are reliably truthful sources of information.</a:t>
            </a:r>
          </a:p>
        </p:txBody>
      </p:sp>
    </p:spTree>
    <p:extLst>
      <p:ext uri="{BB962C8B-B14F-4D97-AF65-F5344CB8AC3E}">
        <p14:creationId xmlns:p14="http://schemas.microsoft.com/office/powerpoint/2010/main" val="529895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906"/>
            <a:ext cx="8229600" cy="599901"/>
          </a:xfrm>
        </p:spPr>
        <p:txBody>
          <a:bodyPr wrap="square" anchor="ctr" anchorCtr="0">
            <a:noAutofit/>
          </a:bodyPr>
          <a:lstStyle/>
          <a:p>
            <a:r>
              <a:rPr lang="en-US" altLang="en-US" sz="3600" dirty="0">
                <a:latin typeface="+mj-lt"/>
              </a:rPr>
              <a:t>Variability</a:t>
            </a:r>
            <a:endParaRPr lang="en-US" sz="2800" dirty="0">
              <a:latin typeface="+mj-lt"/>
            </a:endParaRPr>
          </a:p>
        </p:txBody>
      </p:sp>
      <p:sp>
        <p:nvSpPr>
          <p:cNvPr id="4" name="Content Placeholder 3"/>
          <p:cNvSpPr>
            <a:spLocks noGrp="1"/>
          </p:cNvSpPr>
          <p:nvPr>
            <p:ph idx="1"/>
          </p:nvPr>
        </p:nvSpPr>
        <p:spPr>
          <a:xfrm>
            <a:off x="457200" y="656807"/>
            <a:ext cx="8229600" cy="333793"/>
          </a:xfrm>
        </p:spPr>
        <p:txBody>
          <a:bodyPr wrap="square">
            <a:noAutofit/>
          </a:bodyPr>
          <a:lstStyle/>
          <a:p>
            <a:pPr marL="0" indent="0">
              <a:buNone/>
            </a:pPr>
            <a:r>
              <a:rPr lang="en-IN" sz="2000" b="1" dirty="0"/>
              <a:t>Figure 2.11 </a:t>
            </a:r>
            <a:r>
              <a:rPr lang="en-IN" sz="2000" dirty="0"/>
              <a:t>Visualizing Variability</a:t>
            </a:r>
          </a:p>
        </p:txBody>
      </p:sp>
      <p:sp>
        <p:nvSpPr>
          <p:cNvPr id="5" name="Content Placeholder 4"/>
          <p:cNvSpPr>
            <a:spLocks noGrp="1"/>
          </p:cNvSpPr>
          <p:nvPr>
            <p:ph idx="13"/>
          </p:nvPr>
        </p:nvSpPr>
        <p:spPr>
          <a:xfrm>
            <a:off x="457200" y="1143000"/>
            <a:ext cx="8229600" cy="1600200"/>
          </a:xfrm>
        </p:spPr>
        <p:txBody>
          <a:bodyPr/>
          <a:lstStyle/>
          <a:p>
            <a:pPr marL="0" lvl="0" indent="0">
              <a:buNone/>
            </a:pPr>
            <a:r>
              <a:rPr lang="en-IN" sz="1800" dirty="0">
                <a:solidFill>
                  <a:prstClr val="black"/>
                </a:solidFill>
              </a:rPr>
              <a:t>Imagine that these curves show how two classes fared on a 20-point quiz. Both classes averaged scores of 15 points. However, the students in one class (depicted in red) scored much more similarly to one another compared to students in another class (depicted in black), whose scores showed greater variability. The class represented by the black line would have a higher standard deviation.</a:t>
            </a:r>
          </a:p>
        </p:txBody>
      </p:sp>
      <p:pic>
        <p:nvPicPr>
          <p:cNvPr id="7" name="Picture Placeholder 6" descr="A line graph shows skewed distribution depicting variability.&#10;Long description is available in notes, press F6"/>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tretch>
            <a:fillRect/>
          </a:stretch>
        </p:blipFill>
        <p:spPr>
          <a:xfrm>
            <a:off x="1524000" y="2743200"/>
            <a:ext cx="6324600" cy="4114800"/>
          </a:xfrm>
        </p:spPr>
      </p:pic>
    </p:spTree>
    <p:extLst>
      <p:ext uri="{BB962C8B-B14F-4D97-AF65-F5344CB8AC3E}">
        <p14:creationId xmlns:p14="http://schemas.microsoft.com/office/powerpoint/2010/main" val="5283119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1973"/>
            <a:ext cx="8229600" cy="1164785"/>
          </a:xfrm>
        </p:spPr>
        <p:txBody>
          <a:bodyPr wrap="square" anchor="ctr" anchorCtr="0">
            <a:noAutofit/>
          </a:bodyPr>
          <a:lstStyle/>
          <a:p>
            <a:r>
              <a:rPr lang="en-US" altLang="en-US" sz="3600" dirty="0">
                <a:latin typeface="+mj-lt"/>
              </a:rPr>
              <a:t>Hypothesis Testing: Evaluating the Outcome of the Study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1216759"/>
            <a:ext cx="8229600" cy="304799"/>
          </a:xfrm>
        </p:spPr>
        <p:txBody>
          <a:bodyPr wrap="square">
            <a:noAutofit/>
          </a:bodyPr>
          <a:lstStyle/>
          <a:p>
            <a:pPr marL="0" indent="0">
              <a:buNone/>
            </a:pPr>
            <a:r>
              <a:rPr lang="en-IN" sz="2000" b="1" dirty="0"/>
              <a:t>Figure 2.13 </a:t>
            </a:r>
            <a:r>
              <a:rPr lang="en-IN" sz="2000" dirty="0"/>
              <a:t>Testing a Simple Hypothesis</a:t>
            </a:r>
          </a:p>
        </p:txBody>
      </p:sp>
      <p:sp>
        <p:nvSpPr>
          <p:cNvPr id="5" name="Content Placeholder 4"/>
          <p:cNvSpPr>
            <a:spLocks noGrp="1"/>
          </p:cNvSpPr>
          <p:nvPr>
            <p:ph idx="13"/>
          </p:nvPr>
        </p:nvSpPr>
        <p:spPr>
          <a:xfrm>
            <a:off x="457200" y="1676400"/>
            <a:ext cx="8229600" cy="838200"/>
          </a:xfrm>
        </p:spPr>
        <p:txBody>
          <a:bodyPr/>
          <a:lstStyle/>
          <a:p>
            <a:pPr marL="0" lvl="0" indent="0">
              <a:buNone/>
            </a:pPr>
            <a:r>
              <a:rPr lang="en-IN" sz="1800" dirty="0">
                <a:solidFill>
                  <a:prstClr val="black"/>
                </a:solidFill>
              </a:rPr>
              <a:t>To conduct an experiment on whether texting reduces loneliness, students would be randomly assigned to either text-messaging or no-text-messaging groups. Their average scores on a loneliness scale would then be compared.</a:t>
            </a:r>
          </a:p>
        </p:txBody>
      </p:sp>
      <p:pic>
        <p:nvPicPr>
          <p:cNvPr id="7" name="Picture Placeholder 6" descr="A flowchart of testing a simple hypothesis is shown.&#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1600200" y="2669442"/>
            <a:ext cx="6400799" cy="4036158"/>
          </a:xfrm>
        </p:spPr>
      </p:pic>
    </p:spTree>
    <p:extLst>
      <p:ext uri="{BB962C8B-B14F-4D97-AF65-F5344CB8AC3E}">
        <p14:creationId xmlns:p14="http://schemas.microsoft.com/office/powerpoint/2010/main" val="30940590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739"/>
            <a:ext cx="8229600" cy="1153252"/>
          </a:xfrm>
        </p:spPr>
        <p:txBody>
          <a:bodyPr wrap="square" anchor="ctr" anchorCtr="0">
            <a:noAutofit/>
          </a:bodyPr>
          <a:lstStyle/>
          <a:p>
            <a:r>
              <a:rPr lang="en-US" altLang="en-US" sz="3600" dirty="0">
                <a:latin typeface="+mj-lt"/>
              </a:rPr>
              <a:t>Hypothesis Testing: Evaluating the Outcome of the Study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1210992"/>
            <a:ext cx="8229600" cy="304800"/>
          </a:xfrm>
        </p:spPr>
        <p:txBody>
          <a:bodyPr wrap="square">
            <a:noAutofit/>
          </a:bodyPr>
          <a:lstStyle/>
          <a:p>
            <a:pPr marL="0" indent="0">
              <a:buNone/>
            </a:pPr>
            <a:r>
              <a:rPr lang="en-IN" sz="2000" b="1" dirty="0"/>
              <a:t>Figure 2.14 </a:t>
            </a:r>
            <a:r>
              <a:rPr lang="en-IN" sz="2000" dirty="0"/>
              <a:t>How Variability Affects Hypothesis Testing</a:t>
            </a:r>
          </a:p>
        </p:txBody>
      </p:sp>
      <p:sp>
        <p:nvSpPr>
          <p:cNvPr id="5" name="Content Placeholder 4"/>
          <p:cNvSpPr>
            <a:spLocks noGrp="1"/>
          </p:cNvSpPr>
          <p:nvPr>
            <p:ph idx="13"/>
          </p:nvPr>
        </p:nvSpPr>
        <p:spPr>
          <a:xfrm>
            <a:off x="457200" y="1600200"/>
            <a:ext cx="8229600" cy="1447800"/>
          </a:xfrm>
        </p:spPr>
        <p:txBody>
          <a:bodyPr/>
          <a:lstStyle/>
          <a:p>
            <a:pPr marL="0" lvl="0" indent="0">
              <a:buNone/>
            </a:pPr>
            <a:r>
              <a:rPr lang="en-IN" sz="1800" dirty="0">
                <a:solidFill>
                  <a:prstClr val="black"/>
                </a:solidFill>
              </a:rPr>
              <a:t>(a) The means (represented by M) differ between the two groups, and there is little overlap in the distribution of scores. When this occurs, the groups are much more likely to be </a:t>
            </a:r>
            <a:r>
              <a:rPr lang="en-IN" sz="1800" i="1" dirty="0">
                <a:solidFill>
                  <a:prstClr val="black"/>
                </a:solidFill>
              </a:rPr>
              <a:t>significantly different</a:t>
            </a:r>
            <a:r>
              <a:rPr lang="en-IN" sz="1800" dirty="0">
                <a:solidFill>
                  <a:prstClr val="black"/>
                </a:solidFill>
              </a:rPr>
              <a:t>. (b) Even though the means differ, there is much overlap between the distributions of scores. It is unlikely that these two means would be significantly different.</a:t>
            </a:r>
          </a:p>
        </p:txBody>
      </p:sp>
      <p:pic>
        <p:nvPicPr>
          <p:cNvPr id="7" name="Picture Placeholder 6" descr="A figure shows two graphs on how variability affects hypothesis testing.&#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457200" y="3132408"/>
            <a:ext cx="8001000" cy="3725592"/>
          </a:xfrm>
        </p:spPr>
      </p:pic>
    </p:spTree>
    <p:extLst>
      <p:ext uri="{BB962C8B-B14F-4D97-AF65-F5344CB8AC3E}">
        <p14:creationId xmlns:p14="http://schemas.microsoft.com/office/powerpoint/2010/main" val="2824558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0724"/>
            <a:ext cx="8229600" cy="1107996"/>
          </a:xfrm>
        </p:spPr>
        <p:txBody>
          <a:bodyPr anchor="ctr" anchorCtr="0">
            <a:noAutofit/>
          </a:bodyPr>
          <a:lstStyle/>
          <a:p>
            <a:r>
              <a:rPr lang="en-US" sz="3600" dirty="0">
                <a:latin typeface="+mj-lt"/>
              </a:rPr>
              <a:t>An Introduction to Psychological Science</a:t>
            </a:r>
            <a:endParaRPr lang="en-IN" sz="3600" dirty="0">
              <a:latin typeface="+mj-lt"/>
            </a:endParaRPr>
          </a:p>
        </p:txBody>
      </p:sp>
      <p:sp>
        <p:nvSpPr>
          <p:cNvPr id="3" name="Text Placeholder 2"/>
          <p:cNvSpPr>
            <a:spLocks noGrp="1"/>
          </p:cNvSpPr>
          <p:nvPr>
            <p:ph type="body" sz="quarter" idx="13"/>
          </p:nvPr>
        </p:nvSpPr>
        <p:spPr>
          <a:xfrm>
            <a:off x="457200" y="1309968"/>
            <a:ext cx="8229600" cy="323478"/>
          </a:xfrm>
        </p:spPr>
        <p:txBody>
          <a:bodyPr>
            <a:spAutoFit/>
          </a:bodyPr>
          <a:lstStyle/>
          <a:p>
            <a:r>
              <a:rPr lang="en-US" dirty="0"/>
              <a:t>Third Canadian Edition</a:t>
            </a:r>
          </a:p>
        </p:txBody>
      </p:sp>
      <p:sp>
        <p:nvSpPr>
          <p:cNvPr id="4" name="Text Placeholder 3"/>
          <p:cNvSpPr>
            <a:spLocks noGrp="1"/>
          </p:cNvSpPr>
          <p:nvPr>
            <p:ph type="body" sz="quarter" idx="14"/>
          </p:nvPr>
        </p:nvSpPr>
        <p:spPr>
          <a:xfrm>
            <a:off x="4557486" y="2918796"/>
            <a:ext cx="4143828" cy="527965"/>
          </a:xfrm>
        </p:spPr>
        <p:txBody>
          <a:bodyPr vert="horz" wrap="square" lIns="0" tIns="0" rIns="0" bIns="0" rtlCol="0" anchor="ctr">
            <a:spAutoFit/>
          </a:bodyPr>
          <a:lstStyle/>
          <a:p>
            <a:r>
              <a:rPr lang="en-US" sz="3200" dirty="0"/>
              <a:t>Chapter 8</a:t>
            </a:r>
          </a:p>
        </p:txBody>
      </p:sp>
      <p:sp>
        <p:nvSpPr>
          <p:cNvPr id="5" name="Text Placeholder 4"/>
          <p:cNvSpPr>
            <a:spLocks noGrp="1"/>
          </p:cNvSpPr>
          <p:nvPr>
            <p:ph type="body" sz="quarter" idx="15"/>
          </p:nvPr>
        </p:nvSpPr>
        <p:spPr>
          <a:xfrm>
            <a:off x="4572000" y="3692266"/>
            <a:ext cx="4114800" cy="333280"/>
          </a:xfrm>
        </p:spPr>
        <p:txBody>
          <a:bodyPr vert="horz" wrap="square" lIns="0" tIns="0" rIns="0" bIns="0" rtlCol="0" anchor="ctr">
            <a:spAutoFit/>
          </a:bodyPr>
          <a:lstStyle/>
          <a:p>
            <a:r>
              <a:rPr lang="en-CA" altLang="en-US" sz="2000" dirty="0"/>
              <a:t>Thought and Language</a:t>
            </a:r>
          </a:p>
        </p:txBody>
      </p:sp>
      <p:pic>
        <p:nvPicPr>
          <p:cNvPr id="11" name="Picture 2" descr="Front Cover: An Introduction to Psychological Science, Third Canadian Edition by Krause,Corts and Smith"/>
          <p:cNvPicPr>
            <a:picLocks noGrp="1" noChangeAspect="1" noChangeArrowheads="1"/>
          </p:cNvPicPr>
          <p:nvPr>
            <p:ph type="pic" sz="quarter" idx="20"/>
          </p:nvPr>
        </p:nvPicPr>
        <p:blipFill>
          <a:blip r:embed="rId3" cstate="print">
            <a:extLst>
              <a:ext uri="{28A0092B-C50C-407E-A947-70E740481C1C}">
                <a14:useLocalDpi xmlns:a14="http://schemas.microsoft.com/office/drawing/2010/main" val="0"/>
              </a:ext>
            </a:extLst>
          </a:blip>
          <a:stretch>
            <a:fillRect/>
          </a:stretch>
        </p:blipFill>
        <p:spPr bwMode="auto">
          <a:xfrm>
            <a:off x="459705" y="1750288"/>
            <a:ext cx="3465168" cy="4566631"/>
          </a:xfrm>
          <a:prstGeom prst="rect">
            <a:avLst/>
          </a:prstGeom>
          <a:extLst>
            <a:ext uri="{909E8E84-426E-40DD-AFC4-6F175D3DCCD1}">
              <a14:hiddenFill xmlns:a14="http://schemas.microsoft.com/office/drawing/2010/main">
                <a:solidFill>
                  <a:srgbClr val="FFFFFF"/>
                </a:solidFill>
              </a14:hiddenFill>
            </a:ext>
          </a:extLst>
        </p:spPr>
      </p:pic>
      <p:sp>
        <p:nvSpPr>
          <p:cNvPr id="10" name="Text Placeholder 1">
            <a:extLst>
              <a:ext uri="{FF2B5EF4-FFF2-40B4-BE49-F238E27FC236}">
                <a16:creationId xmlns:a16="http://schemas.microsoft.com/office/drawing/2014/main" id="{B90BF7CC-C13E-4975-9A72-17609AD86A49}"/>
              </a:ext>
            </a:extLst>
          </p:cNvPr>
          <p:cNvSpPr>
            <a:spLocks noGrp="1"/>
          </p:cNvSpPr>
          <p:nvPr>
            <p:ph type="body" sz="quarter" idx="4294967295"/>
          </p:nvPr>
        </p:nvSpPr>
        <p:spPr>
          <a:xfrm>
            <a:off x="5581850" y="6419850"/>
            <a:ext cx="3111450" cy="228600"/>
          </a:xfrm>
        </p:spPr>
        <p:txBody>
          <a:bodyPr wrap="square">
            <a:noAutofit/>
          </a:bodyPr>
          <a:lstStyle/>
          <a:p>
            <a:pPr marL="0" indent="0">
              <a:buNone/>
            </a:pPr>
            <a:r>
              <a:rPr lang="en-IN" sz="1200" dirty="0">
                <a:latin typeface="Verdana" panose="020B0604030504040204" pitchFamily="34" charset="0"/>
                <a:ea typeface="Verdana" panose="020B0604030504040204" pitchFamily="34" charset="0"/>
                <a:cs typeface="Verdana" panose="020B0604030504040204" pitchFamily="34" charset="0"/>
              </a:rPr>
              <a:t>Copyright © 2021 Pearson Canada, Inc.</a:t>
            </a:r>
          </a:p>
        </p:txBody>
      </p:sp>
    </p:spTree>
    <p:extLst>
      <p:ext uri="{BB962C8B-B14F-4D97-AF65-F5344CB8AC3E}">
        <p14:creationId xmlns:p14="http://schemas.microsoft.com/office/powerpoint/2010/main" val="25029372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685800" y="0"/>
            <a:ext cx="7772400" cy="685800"/>
          </a:xfrm>
        </p:spPr>
        <p:txBody>
          <a:bodyPr/>
          <a:lstStyle/>
          <a:p>
            <a:r>
              <a:rPr lang="en-US" altLang="en-US" sz="3200" b="1" smtClean="0"/>
              <a:t>True or False?</a:t>
            </a:r>
            <a:endParaRPr lang="en-CA" altLang="en-US" sz="3200" smtClean="0"/>
          </a:p>
        </p:txBody>
      </p:sp>
      <p:sp>
        <p:nvSpPr>
          <p:cNvPr id="3075" name="Content Placeholder 2"/>
          <p:cNvSpPr>
            <a:spLocks noGrp="1"/>
          </p:cNvSpPr>
          <p:nvPr>
            <p:ph idx="1"/>
          </p:nvPr>
        </p:nvSpPr>
        <p:spPr>
          <a:xfrm>
            <a:off x="685800" y="685800"/>
            <a:ext cx="7772400" cy="5410200"/>
          </a:xfrm>
        </p:spPr>
        <p:txBody>
          <a:bodyPr>
            <a:normAutofit fontScale="92500" lnSpcReduction="10000"/>
          </a:bodyPr>
          <a:lstStyle/>
          <a:p>
            <a:r>
              <a:rPr lang="en-US" altLang="en-US" sz="3000" b="1" smtClean="0"/>
              <a:t>T F </a:t>
            </a:r>
            <a:r>
              <a:rPr lang="en-US" altLang="en-US" sz="3000" smtClean="0"/>
              <a:t>1. People more easily detect male prejudice against females than female against males</a:t>
            </a:r>
            <a:r>
              <a:rPr lang="en-CA" altLang="en-US" sz="3000" smtClean="0"/>
              <a:t> </a:t>
            </a:r>
            <a:r>
              <a:rPr lang="en-US" altLang="en-US" sz="3000" smtClean="0"/>
              <a:t>or female against females.</a:t>
            </a:r>
            <a:endParaRPr lang="en-CA" altLang="en-US" sz="3000" smtClean="0"/>
          </a:p>
          <a:p>
            <a:r>
              <a:rPr lang="en-US" altLang="en-US" sz="3000" b="1" smtClean="0"/>
              <a:t>T F </a:t>
            </a:r>
            <a:r>
              <a:rPr lang="en-US" altLang="en-US" sz="3000" smtClean="0"/>
              <a:t>2. In general, people underestimate how much they really know.</a:t>
            </a:r>
            <a:endParaRPr lang="en-CA" altLang="en-US" sz="3000" smtClean="0"/>
          </a:p>
          <a:p>
            <a:r>
              <a:rPr lang="en-US" altLang="en-US" sz="3000" b="1" smtClean="0"/>
              <a:t>T F </a:t>
            </a:r>
            <a:r>
              <a:rPr lang="en-US" altLang="en-US" sz="3000" smtClean="0"/>
              <a:t>3. It takes less compelling evidence to change our beliefs than it did to create them in</a:t>
            </a:r>
            <a:r>
              <a:rPr lang="en-CA" altLang="en-US" sz="3000" smtClean="0"/>
              <a:t> </a:t>
            </a:r>
            <a:r>
              <a:rPr lang="en-US" altLang="en-US" sz="3000" smtClean="0"/>
              <a:t>the first place.</a:t>
            </a:r>
          </a:p>
          <a:p>
            <a:r>
              <a:rPr lang="en-US" altLang="en-US" sz="3000" b="1" smtClean="0"/>
              <a:t>T F </a:t>
            </a:r>
            <a:r>
              <a:rPr lang="en-US" altLang="en-US" sz="3000" smtClean="0"/>
              <a:t>4. The babbling of an infant at 4 months of age makes it clear whether the infant is</a:t>
            </a:r>
            <a:r>
              <a:rPr lang="en-CA" altLang="en-US" sz="3000" smtClean="0"/>
              <a:t> </a:t>
            </a:r>
            <a:r>
              <a:rPr lang="en-US" altLang="en-US" sz="3000" smtClean="0"/>
              <a:t>French, Korean, or Ethiopian.</a:t>
            </a:r>
            <a:endParaRPr lang="en-CA" altLang="en-US" sz="3000" smtClean="0"/>
          </a:p>
          <a:p>
            <a:r>
              <a:rPr lang="en-US" altLang="en-US" sz="3000" b="1" smtClean="0"/>
              <a:t>T F </a:t>
            </a:r>
            <a:r>
              <a:rPr lang="en-US" altLang="en-US" sz="3000" smtClean="0"/>
              <a:t>5. Some people can write but not read.</a:t>
            </a:r>
            <a:endParaRPr lang="en-CA" altLang="en-US" sz="3000" smtClean="0"/>
          </a:p>
        </p:txBody>
      </p:sp>
      <p:sp>
        <p:nvSpPr>
          <p:cNvPr id="5124"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21BB79A9-088B-4997-A958-6638F50EF091}" type="slidenum">
              <a:rPr lang="en-US" altLang="en-US">
                <a:solidFill>
                  <a:srgbClr val="898989"/>
                </a:solidFill>
                <a:latin typeface="Calibri" panose="020F0502020204030204" pitchFamily="34" charset="0"/>
              </a:rPr>
              <a:pPr eaLnBrk="1" hangingPunct="1"/>
              <a:t>34</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139844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a:xfrm>
            <a:off x="685800" y="228600"/>
            <a:ext cx="7772400" cy="304800"/>
          </a:xfrm>
        </p:spPr>
        <p:txBody>
          <a:bodyPr>
            <a:normAutofit fontScale="90000"/>
          </a:bodyPr>
          <a:lstStyle/>
          <a:p>
            <a:endParaRPr lang="en-CA" altLang="en-US" sz="3200" smtClean="0"/>
          </a:p>
        </p:txBody>
      </p:sp>
      <p:sp>
        <p:nvSpPr>
          <p:cNvPr id="4099" name="Content Placeholder 2"/>
          <p:cNvSpPr>
            <a:spLocks noGrp="1"/>
          </p:cNvSpPr>
          <p:nvPr>
            <p:ph idx="1"/>
          </p:nvPr>
        </p:nvSpPr>
        <p:spPr>
          <a:xfrm>
            <a:off x="685800" y="228600"/>
            <a:ext cx="7772400" cy="5867400"/>
          </a:xfrm>
        </p:spPr>
        <p:txBody>
          <a:bodyPr>
            <a:normAutofit fontScale="92500" lnSpcReduction="10000"/>
          </a:bodyPr>
          <a:lstStyle/>
          <a:p>
            <a:r>
              <a:rPr lang="en-US" altLang="en-US" sz="2800" b="1" smtClean="0"/>
              <a:t>T F </a:t>
            </a:r>
            <a:r>
              <a:rPr lang="en-US" altLang="en-US" sz="2800" smtClean="0"/>
              <a:t>6. Many bilinguals report that they have different senses of self, depending on which</a:t>
            </a:r>
            <a:r>
              <a:rPr lang="en-CA" altLang="en-US" sz="2800" smtClean="0"/>
              <a:t> </a:t>
            </a:r>
            <a:r>
              <a:rPr lang="en-US" altLang="en-US" sz="2800" smtClean="0"/>
              <a:t>language they are using.</a:t>
            </a:r>
            <a:endParaRPr lang="en-CA" altLang="en-US" sz="2800" smtClean="0"/>
          </a:p>
          <a:p>
            <a:r>
              <a:rPr lang="en-US" altLang="en-US" sz="2800" b="1" smtClean="0"/>
              <a:t>T F </a:t>
            </a:r>
            <a:r>
              <a:rPr lang="en-US" altLang="en-US" sz="2800" smtClean="0"/>
              <a:t>7. Imagining a physical activity triggers action in the same brain areas that are</a:t>
            </a:r>
            <a:r>
              <a:rPr lang="en-CA" altLang="en-US" sz="2800" smtClean="0"/>
              <a:t> </a:t>
            </a:r>
            <a:r>
              <a:rPr lang="en-US" altLang="en-US" sz="2800" smtClean="0"/>
              <a:t>triggered when actually performing that activity.</a:t>
            </a:r>
            <a:endParaRPr lang="en-US" altLang="en-US" sz="2800" b="1" smtClean="0"/>
          </a:p>
          <a:p>
            <a:r>
              <a:rPr lang="en-US" altLang="en-US" sz="2800" b="1" smtClean="0"/>
              <a:t>T F </a:t>
            </a:r>
            <a:r>
              <a:rPr lang="en-US" altLang="en-US" sz="2800" smtClean="0"/>
              <a:t>8. Only human beings seem capable of insight (the sudden realization of a problem’s</a:t>
            </a:r>
            <a:r>
              <a:rPr lang="en-CA" altLang="en-US" sz="2800" smtClean="0"/>
              <a:t> </a:t>
            </a:r>
            <a:r>
              <a:rPr lang="en-US" altLang="en-US" sz="2800" smtClean="0"/>
              <a:t>solution).</a:t>
            </a:r>
            <a:endParaRPr lang="en-CA" altLang="en-US" sz="2800" smtClean="0"/>
          </a:p>
          <a:p>
            <a:r>
              <a:rPr lang="en-US" altLang="en-US" sz="2800" b="1" smtClean="0"/>
              <a:t>T F </a:t>
            </a:r>
            <a:r>
              <a:rPr lang="en-US" altLang="en-US" sz="2800" smtClean="0"/>
              <a:t>9. Honeybees do a dance to communicate the direction and distance of a new food</a:t>
            </a:r>
            <a:r>
              <a:rPr lang="en-CA" altLang="en-US" sz="2800" smtClean="0"/>
              <a:t> </a:t>
            </a:r>
            <a:r>
              <a:rPr lang="en-US" altLang="en-US" sz="2800" smtClean="0"/>
              <a:t>source to other bees.</a:t>
            </a:r>
            <a:endParaRPr lang="en-CA" altLang="en-US" sz="2800" smtClean="0"/>
          </a:p>
          <a:p>
            <a:r>
              <a:rPr lang="en-US" altLang="en-US" sz="2800" b="1" smtClean="0"/>
              <a:t>T F </a:t>
            </a:r>
            <a:r>
              <a:rPr lang="en-US" altLang="en-US" sz="2800" smtClean="0"/>
              <a:t>10. Apes are capable of communicating meaning by using symbols.</a:t>
            </a:r>
            <a:endParaRPr lang="en-CA" altLang="en-US" sz="2800" smtClean="0"/>
          </a:p>
        </p:txBody>
      </p:sp>
      <p:sp>
        <p:nvSpPr>
          <p:cNvPr id="6148"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D5B9A903-44AB-49CD-B271-A367BFFE5BB2}" type="slidenum">
              <a:rPr lang="en-US" altLang="en-US">
                <a:solidFill>
                  <a:srgbClr val="898989"/>
                </a:solidFill>
                <a:latin typeface="Calibri" panose="020F0502020204030204" pitchFamily="34" charset="0"/>
              </a:rPr>
              <a:pPr eaLnBrk="1" hangingPunct="1"/>
              <a:t>35</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2232222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5"/>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071AB32F-8FA1-49CD-AF95-1088ED56CF5C}" type="slidenum">
              <a:rPr lang="en-US" altLang="en-US">
                <a:solidFill>
                  <a:srgbClr val="898989"/>
                </a:solidFill>
                <a:latin typeface="Calibri" panose="020F0502020204030204" pitchFamily="34" charset="0"/>
              </a:rPr>
              <a:pPr eaLnBrk="1" hangingPunct="1"/>
              <a:t>36</a:t>
            </a:fld>
            <a:endParaRPr lang="en-US" altLang="en-US">
              <a:solidFill>
                <a:srgbClr val="898989"/>
              </a:solidFill>
              <a:latin typeface="Calibri" panose="020F0502020204030204" pitchFamily="34" charset="0"/>
            </a:endParaRPr>
          </a:p>
        </p:txBody>
      </p:sp>
      <p:sp>
        <p:nvSpPr>
          <p:cNvPr id="5123" name="Rectangle 5"/>
          <p:cNvSpPr>
            <a:spLocks noGrp="1" noChangeArrowheads="1"/>
          </p:cNvSpPr>
          <p:nvPr>
            <p:ph type="title"/>
          </p:nvPr>
        </p:nvSpPr>
        <p:spPr>
          <a:xfrm>
            <a:off x="685800" y="276225"/>
            <a:ext cx="7772400" cy="1143000"/>
          </a:xfrm>
        </p:spPr>
        <p:txBody>
          <a:bodyPr/>
          <a:lstStyle/>
          <a:p>
            <a:pPr eaLnBrk="1" hangingPunct="1"/>
            <a:r>
              <a:rPr lang="en-US" altLang="en-US" sz="4000" smtClean="0">
                <a:latin typeface="Palatino Linotype" panose="02040502050505030304" pitchFamily="18" charset="0"/>
              </a:rPr>
              <a:t>Thinking</a:t>
            </a:r>
          </a:p>
        </p:txBody>
      </p:sp>
      <p:sp>
        <p:nvSpPr>
          <p:cNvPr id="5124" name="Rectangle 6"/>
          <p:cNvSpPr>
            <a:spLocks noGrp="1" noChangeArrowheads="1"/>
          </p:cNvSpPr>
          <p:nvPr>
            <p:ph type="body" idx="1"/>
          </p:nvPr>
        </p:nvSpPr>
        <p:spPr>
          <a:xfrm>
            <a:off x="671513" y="1585913"/>
            <a:ext cx="7772400" cy="4114800"/>
          </a:xfrm>
        </p:spPr>
        <p:txBody>
          <a:bodyPr>
            <a:normAutofit fontScale="92500" lnSpcReduction="10000"/>
          </a:bodyPr>
          <a:lstStyle/>
          <a:p>
            <a:pPr marL="0" indent="0" algn="ctr" eaLnBrk="1" hangingPunct="1">
              <a:buFont typeface="Wingdings" panose="05000000000000000000" pitchFamily="2" charset="2"/>
              <a:buNone/>
            </a:pPr>
            <a:r>
              <a:rPr lang="en-US" altLang="en-US" sz="2800" smtClean="0">
                <a:latin typeface="Palatino Linotype" panose="02040502050505030304" pitchFamily="18" charset="0"/>
              </a:rPr>
              <a:t>Thinking, or </a:t>
            </a:r>
            <a:r>
              <a:rPr lang="en-US" altLang="en-US" sz="2800" i="1" smtClean="0">
                <a:latin typeface="Palatino Linotype" panose="02040502050505030304" pitchFamily="18" charset="0"/>
              </a:rPr>
              <a:t>cognition,</a:t>
            </a:r>
            <a:r>
              <a:rPr lang="en-US" altLang="en-US" sz="2800" smtClean="0">
                <a:latin typeface="Palatino Linotype" panose="02040502050505030304" pitchFamily="18" charset="0"/>
              </a:rPr>
              <a:t> refers to a process that involves knowing, understanding, remembering, and communicating.</a:t>
            </a:r>
          </a:p>
          <a:p>
            <a:pPr marL="0" indent="0" algn="ctr" eaLnBrk="1" hangingPunct="1">
              <a:buFont typeface="Wingdings" panose="05000000000000000000" pitchFamily="2" charset="2"/>
              <a:buNone/>
            </a:pPr>
            <a:endParaRPr lang="en-US" altLang="en-US" sz="2800" smtClean="0">
              <a:latin typeface="Palatino Linotype" panose="02040502050505030304" pitchFamily="18" charset="0"/>
            </a:endParaRPr>
          </a:p>
          <a:p>
            <a:pPr marL="0" indent="0" eaLnBrk="1" hangingPunct="1">
              <a:buFont typeface="Wingdings" panose="05000000000000000000" pitchFamily="2" charset="2"/>
              <a:buNone/>
            </a:pPr>
            <a:r>
              <a:rPr lang="en-US" altLang="en-US" sz="2800" smtClean="0">
                <a:latin typeface="Palatino Linotype" panose="02040502050505030304" pitchFamily="18" charset="0"/>
              </a:rPr>
              <a:t>Gr. </a:t>
            </a:r>
            <a:r>
              <a:rPr lang="en-US" altLang="en-US" sz="2800" smtClean="0">
                <a:latin typeface="Symbol" panose="05050102010706020507" pitchFamily="18" charset="2"/>
              </a:rPr>
              <a:t>Fronew </a:t>
            </a:r>
            <a:r>
              <a:rPr lang="en-US" altLang="en-US" sz="2800" smtClean="0"/>
              <a:t>(pr. phrone</a:t>
            </a:r>
            <a:r>
              <a:rPr lang="en-CA" altLang="en-US" sz="2800" smtClean="0"/>
              <a:t>ō) – to think, to mind; to be of opinion; to take thought, be considerate; to entertain sentiments or inclinations of a specific kind, to be minded; to be in a certain frame of mind; to imagine; to heed, pay regard to; to incline to; be set upon, mind</a:t>
            </a:r>
            <a:endParaRPr lang="en-US" altLang="en-US" sz="2800" smtClean="0"/>
          </a:p>
          <a:p>
            <a:pPr marL="0" indent="0" algn="ctr" eaLnBrk="1" hangingPunct="1">
              <a:buFont typeface="Wingdings" panose="05000000000000000000" pitchFamily="2" charset="2"/>
              <a:buNone/>
            </a:pPr>
            <a:endParaRPr lang="en-US" altLang="en-US" sz="2800" smtClean="0">
              <a:latin typeface="Palatino Linotype" panose="02040502050505030304" pitchFamily="18" charset="0"/>
            </a:endParaRPr>
          </a:p>
        </p:txBody>
      </p:sp>
    </p:spTree>
    <p:extLst>
      <p:ext uri="{BB962C8B-B14F-4D97-AF65-F5344CB8AC3E}">
        <p14:creationId xmlns:p14="http://schemas.microsoft.com/office/powerpoint/2010/main" val="291476819"/>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1343025" y="274638"/>
            <a:ext cx="7343775" cy="1143000"/>
          </a:xfrm>
        </p:spPr>
        <p:txBody>
          <a:bodyPr/>
          <a:lstStyle/>
          <a:p>
            <a:r>
              <a:rPr lang="en-CA" altLang="en-US" dirty="0" smtClean="0"/>
              <a:t>A little more Greek</a:t>
            </a:r>
          </a:p>
        </p:txBody>
      </p:sp>
      <p:sp>
        <p:nvSpPr>
          <p:cNvPr id="6147" name="Content Placeholder 2"/>
          <p:cNvSpPr>
            <a:spLocks noGrp="1"/>
          </p:cNvSpPr>
          <p:nvPr>
            <p:ph idx="1"/>
          </p:nvPr>
        </p:nvSpPr>
        <p:spPr>
          <a:xfrm>
            <a:off x="1000125" y="1600200"/>
            <a:ext cx="7686675" cy="4525963"/>
          </a:xfrm>
        </p:spPr>
        <p:txBody>
          <a:bodyPr/>
          <a:lstStyle/>
          <a:p>
            <a:r>
              <a:rPr lang="en-CA" altLang="en-US" dirty="0" smtClean="0"/>
              <a:t>Mind (Gr. </a:t>
            </a:r>
            <a:r>
              <a:rPr lang="en-CA" altLang="en-US" dirty="0" smtClean="0">
                <a:latin typeface="Symbol" panose="05050102010706020507" pitchFamily="18" charset="2"/>
              </a:rPr>
              <a:t>Nou</a:t>
            </a:r>
            <a:r>
              <a:rPr lang="en-CA" altLang="en-US" dirty="0" smtClean="0"/>
              <a:t>s) – the mind, intellect; understanding, intelligent faculty; intellect, judgment; opinion, sentiment; mind, thought, conception; settled state of mind; frame of mind</a:t>
            </a:r>
          </a:p>
        </p:txBody>
      </p:sp>
      <p:sp>
        <p:nvSpPr>
          <p:cNvPr id="8196"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0BE0C268-58EA-4C01-88B3-FAE3718B05CE}" type="slidenum">
              <a:rPr lang="en-US" altLang="en-US">
                <a:solidFill>
                  <a:srgbClr val="898989"/>
                </a:solidFill>
                <a:latin typeface="Calibri" panose="020F0502020204030204" pitchFamily="34" charset="0"/>
              </a:rPr>
              <a:pPr eaLnBrk="1" hangingPunct="1"/>
              <a:t>37</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1145458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685800" y="0"/>
            <a:ext cx="7772400" cy="914400"/>
          </a:xfrm>
        </p:spPr>
        <p:txBody>
          <a:bodyPr>
            <a:normAutofit fontScale="90000"/>
          </a:bodyPr>
          <a:lstStyle/>
          <a:p>
            <a:r>
              <a:rPr lang="en-CA" altLang="en-US" smtClean="0"/>
              <a:t/>
            </a:r>
            <a:br>
              <a:rPr lang="en-CA" altLang="en-US" smtClean="0"/>
            </a:br>
            <a:r>
              <a:rPr lang="en-CA" altLang="en-US" smtClean="0"/>
              <a:t>The limits of intuition</a:t>
            </a:r>
            <a:br>
              <a:rPr lang="en-CA" altLang="en-US" smtClean="0"/>
            </a:br>
            <a:endParaRPr lang="en-CA" altLang="en-US" smtClean="0"/>
          </a:p>
        </p:txBody>
      </p:sp>
      <p:sp>
        <p:nvSpPr>
          <p:cNvPr id="7171" name="Content Placeholder 2"/>
          <p:cNvSpPr>
            <a:spLocks noGrp="1"/>
          </p:cNvSpPr>
          <p:nvPr>
            <p:ph idx="1"/>
          </p:nvPr>
        </p:nvSpPr>
        <p:spPr>
          <a:xfrm>
            <a:off x="685800" y="1066800"/>
            <a:ext cx="7772400" cy="5029200"/>
          </a:xfrm>
        </p:spPr>
        <p:txBody>
          <a:bodyPr/>
          <a:lstStyle/>
          <a:p>
            <a:r>
              <a:rPr lang="en-CA" altLang="en-US" smtClean="0"/>
              <a:t>A bat and a ball cost $1.10 in total. The bat costs $1 more than the ball. How much does the ball cost?</a:t>
            </a:r>
          </a:p>
          <a:p>
            <a:endParaRPr lang="en-CA" altLang="en-US" smtClean="0"/>
          </a:p>
          <a:p>
            <a:r>
              <a:rPr lang="en-CA" altLang="en-US" smtClean="0"/>
              <a:t>A man bought a horse for $60 and sold it for $70. Then he bought the same horse back for $80 and again sold it, for $90. How much money did he make in the horse business?</a:t>
            </a:r>
          </a:p>
          <a:p>
            <a:endParaRPr lang="en-CA" altLang="en-US" smtClean="0"/>
          </a:p>
        </p:txBody>
      </p:sp>
      <p:sp>
        <p:nvSpPr>
          <p:cNvPr id="9220" name="Slide Number Placeholder 3"/>
          <p:cNvSpPr>
            <a:spLocks noGrp="1"/>
          </p:cNvSpPr>
          <p:nvPr>
            <p:ph type="sldNum" sz="quarter" idx="4294967295"/>
          </p:nvPr>
        </p:nvSpPr>
        <p:spPr>
          <a:xfrm>
            <a:off x="6553200" y="6356350"/>
            <a:ext cx="2133600" cy="365125"/>
          </a:xfrm>
          <a:prstGeom prst="rect">
            <a:avLst/>
          </a:prstGeom>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E3A90FFF-EB7C-4A8A-BCA6-89786A56EB44}" type="slidenum">
              <a:rPr lang="en-US" altLang="en-US">
                <a:solidFill>
                  <a:srgbClr val="898989"/>
                </a:solidFill>
                <a:latin typeface="Calibri" panose="020F0502020204030204" pitchFamily="34" charset="0"/>
              </a:rPr>
              <a:pPr eaLnBrk="1" hangingPunct="1"/>
              <a:t>38</a:t>
            </a:fld>
            <a:endParaRPr lang="en-US" altLang="en-US">
              <a:solidFill>
                <a:srgbClr val="898989"/>
              </a:solidFill>
              <a:latin typeface="Calibri" panose="020F0502020204030204" pitchFamily="34" charset="0"/>
            </a:endParaRPr>
          </a:p>
        </p:txBody>
      </p:sp>
    </p:spTree>
    <p:extLst>
      <p:ext uri="{BB962C8B-B14F-4D97-AF65-F5344CB8AC3E}">
        <p14:creationId xmlns:p14="http://schemas.microsoft.com/office/powerpoint/2010/main" val="3792390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475"/>
            <a:ext cx="8229600" cy="643176"/>
          </a:xfrm>
        </p:spPr>
        <p:txBody>
          <a:bodyPr wrap="square" anchor="ctr" anchorCtr="0">
            <a:noAutofit/>
          </a:bodyPr>
          <a:lstStyle/>
          <a:p>
            <a:r>
              <a:rPr lang="en-US" sz="3600" dirty="0">
                <a:latin typeface="+mj-lt"/>
              </a:rPr>
              <a:t>Modules</a:t>
            </a:r>
            <a:endParaRPr lang="en-US" sz="2800" dirty="0">
              <a:latin typeface="+mj-lt"/>
            </a:endParaRPr>
          </a:p>
        </p:txBody>
      </p:sp>
      <p:sp>
        <p:nvSpPr>
          <p:cNvPr id="4" name="Content Placeholder 3"/>
          <p:cNvSpPr>
            <a:spLocks noGrp="1"/>
          </p:cNvSpPr>
          <p:nvPr>
            <p:ph idx="1"/>
          </p:nvPr>
        </p:nvSpPr>
        <p:spPr>
          <a:xfrm>
            <a:off x="457200" y="854589"/>
            <a:ext cx="8229600" cy="1507611"/>
          </a:xfrm>
        </p:spPr>
        <p:txBody>
          <a:bodyPr wrap="square">
            <a:spAutoFit/>
          </a:bodyPr>
          <a:lstStyle/>
          <a:p>
            <a:pPr marL="493713" indent="-493713">
              <a:buFontTx/>
              <a:buNone/>
            </a:pPr>
            <a:r>
              <a:rPr lang="en-US" altLang="en-US" sz="2400" dirty="0">
                <a:ea typeface="ＭＳ Ｐゴシック" pitchFamily="34" charset="-128"/>
              </a:rPr>
              <a:t>8.1: The Organization of Knowledge</a:t>
            </a:r>
          </a:p>
          <a:p>
            <a:pPr marL="493713" indent="-493713">
              <a:buFontTx/>
              <a:buNone/>
            </a:pPr>
            <a:r>
              <a:rPr lang="en-US" altLang="en-US" sz="2400" dirty="0">
                <a:ea typeface="ＭＳ Ｐゴシック" pitchFamily="34" charset="-128"/>
              </a:rPr>
              <a:t>8.2: Problem Solving, Judgment, and Decision Making</a:t>
            </a:r>
          </a:p>
          <a:p>
            <a:pPr marL="493713" indent="-493713">
              <a:buNone/>
            </a:pPr>
            <a:r>
              <a:rPr lang="en-US" altLang="en-US" sz="2400" dirty="0">
                <a:ea typeface="ＭＳ Ｐゴシック" pitchFamily="34" charset="-128"/>
              </a:rPr>
              <a:t>8.3: Language and Communication</a:t>
            </a:r>
          </a:p>
        </p:txBody>
      </p:sp>
      <p:pic>
        <p:nvPicPr>
          <p:cNvPr id="5" name="Picture Placeholder 4" descr="A circular word cloud with words like research, information, data, detection, experiment, and so on."/>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2930866" y="2530973"/>
            <a:ext cx="3317534" cy="3336427"/>
          </a:xfrm>
        </p:spPr>
      </p:pic>
      <p:sp>
        <p:nvSpPr>
          <p:cNvPr id="6" name="Content Placeholder 5"/>
          <p:cNvSpPr>
            <a:spLocks noGrp="1"/>
          </p:cNvSpPr>
          <p:nvPr>
            <p:ph sz="quarter" idx="14"/>
          </p:nvPr>
        </p:nvSpPr>
        <p:spPr>
          <a:xfrm>
            <a:off x="457200" y="6096000"/>
            <a:ext cx="8229600" cy="228600"/>
          </a:xfrm>
        </p:spPr>
        <p:txBody>
          <a:bodyPr/>
          <a:lstStyle/>
          <a:p>
            <a:pPr marL="0" indent="0">
              <a:buNone/>
            </a:pPr>
            <a:r>
              <a:rPr lang="en-IN" sz="1400" dirty="0"/>
              <a:t>Login/</a:t>
            </a:r>
            <a:r>
              <a:rPr lang="en-IN" sz="1400" dirty="0" err="1"/>
              <a:t>Shutterstock</a:t>
            </a:r>
            <a:endParaRPr lang="en-IN" sz="1400" dirty="0"/>
          </a:p>
        </p:txBody>
      </p:sp>
    </p:spTree>
    <p:extLst>
      <p:ext uri="{BB962C8B-B14F-4D97-AF65-F5344CB8AC3E}">
        <p14:creationId xmlns:p14="http://schemas.microsoft.com/office/powerpoint/2010/main" val="873284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948" y="84826"/>
            <a:ext cx="8229600" cy="1107996"/>
          </a:xfrm>
        </p:spPr>
        <p:txBody>
          <a:bodyPr wrap="square" anchor="ctr" anchorCtr="0">
            <a:noAutofit/>
          </a:bodyPr>
          <a:lstStyle/>
          <a:p>
            <a:r>
              <a:rPr lang="en-US" altLang="en-US" sz="3600" dirty="0">
                <a:latin typeface="+mj-lt"/>
              </a:rPr>
              <a:t>Five Characteristics of Quality Scientific Research</a:t>
            </a:r>
            <a:endParaRPr lang="en-US" sz="2000" dirty="0">
              <a:latin typeface="+mj-lt"/>
            </a:endParaRPr>
          </a:p>
        </p:txBody>
      </p:sp>
      <p:sp>
        <p:nvSpPr>
          <p:cNvPr id="4" name="Content Placeholder 3"/>
          <p:cNvSpPr>
            <a:spLocks noGrp="1"/>
          </p:cNvSpPr>
          <p:nvPr>
            <p:ph idx="1"/>
          </p:nvPr>
        </p:nvSpPr>
        <p:spPr>
          <a:xfrm>
            <a:off x="457200" y="1371600"/>
            <a:ext cx="8229600" cy="2985433"/>
          </a:xfrm>
        </p:spPr>
        <p:txBody>
          <a:bodyPr wrap="square">
            <a:spAutoFit/>
          </a:bodyPr>
          <a:lstStyle/>
          <a:p>
            <a:r>
              <a:rPr lang="en-US" altLang="en-US" sz="2400" dirty="0">
                <a:ea typeface="ＭＳ Ｐゴシック" pitchFamily="34" charset="-128"/>
              </a:rPr>
              <a:t>Based on measurements that are objective, valid, and reliable</a:t>
            </a:r>
          </a:p>
          <a:p>
            <a:r>
              <a:rPr lang="en-US" altLang="en-US" sz="2400" dirty="0">
                <a:ea typeface="ＭＳ Ｐゴシック" pitchFamily="34" charset="-128"/>
              </a:rPr>
              <a:t>Generalizable</a:t>
            </a:r>
          </a:p>
          <a:p>
            <a:r>
              <a:rPr lang="en-US" altLang="en-US" sz="2400" dirty="0">
                <a:ea typeface="ＭＳ Ｐゴシック" pitchFamily="34" charset="-128"/>
              </a:rPr>
              <a:t>Use of techniques that reduce bias</a:t>
            </a:r>
          </a:p>
          <a:p>
            <a:r>
              <a:rPr lang="en-US" altLang="en-US" sz="2400" dirty="0">
                <a:ea typeface="ＭＳ Ｐゴシック" pitchFamily="34" charset="-128"/>
              </a:rPr>
              <a:t>Made public</a:t>
            </a:r>
          </a:p>
          <a:p>
            <a:r>
              <a:rPr lang="en-US" altLang="en-US" sz="2400" dirty="0">
                <a:ea typeface="ＭＳ Ｐゴシック" pitchFamily="34" charset="-128"/>
              </a:rPr>
              <a:t>Can be replicated</a:t>
            </a:r>
          </a:p>
        </p:txBody>
      </p:sp>
    </p:spTree>
    <p:extLst>
      <p:ext uri="{BB962C8B-B14F-4D97-AF65-F5344CB8AC3E}">
        <p14:creationId xmlns:p14="http://schemas.microsoft.com/office/powerpoint/2010/main" val="26609633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653"/>
            <a:ext cx="8229600" cy="624260"/>
          </a:xfrm>
        </p:spPr>
        <p:txBody>
          <a:bodyPr wrap="square" anchor="ctr" anchorCtr="0">
            <a:noAutofit/>
          </a:bodyPr>
          <a:lstStyle/>
          <a:p>
            <a:r>
              <a:rPr lang="en-US" altLang="en-US" sz="3600" dirty="0">
                <a:latin typeface="+mj-lt"/>
              </a:rPr>
              <a:t>8.1 Learning Objectives</a:t>
            </a:r>
            <a:endParaRPr lang="en-US" sz="3600" dirty="0">
              <a:latin typeface="+mj-lt"/>
            </a:endParaRPr>
          </a:p>
        </p:txBody>
      </p:sp>
      <p:sp>
        <p:nvSpPr>
          <p:cNvPr id="4" name="Content Placeholder 3"/>
          <p:cNvSpPr>
            <a:spLocks noGrp="1"/>
          </p:cNvSpPr>
          <p:nvPr>
            <p:ph idx="1"/>
          </p:nvPr>
        </p:nvSpPr>
        <p:spPr>
          <a:xfrm>
            <a:off x="457200" y="838200"/>
            <a:ext cx="8229600" cy="4093428"/>
          </a:xfrm>
        </p:spPr>
        <p:txBody>
          <a:bodyPr wrap="square">
            <a:spAutoFit/>
          </a:bodyPr>
          <a:lstStyle/>
          <a:p>
            <a:pPr>
              <a:buSzPct val="100000"/>
            </a:pPr>
            <a:r>
              <a:rPr lang="en-US" altLang="en-US" sz="2400" dirty="0">
                <a:ea typeface="ＭＳ Ｐゴシック" pitchFamily="34" charset="-128"/>
              </a:rPr>
              <a:t>Know the key terminology associated with concepts and categories.</a:t>
            </a:r>
          </a:p>
          <a:p>
            <a:pPr>
              <a:buSzPct val="100000"/>
            </a:pPr>
            <a:r>
              <a:rPr lang="en-US" altLang="en-US" sz="2400" dirty="0">
                <a:ea typeface="ＭＳ Ｐゴシック" pitchFamily="34" charset="-128"/>
              </a:rPr>
              <a:t>Understand theories of how people organize their knowledge about the world.</a:t>
            </a:r>
          </a:p>
          <a:p>
            <a:pPr>
              <a:buSzPct val="100000"/>
            </a:pPr>
            <a:r>
              <a:rPr lang="en-US" altLang="en-US" sz="2400" dirty="0">
                <a:ea typeface="ＭＳ Ｐゴシック" pitchFamily="34" charset="-128"/>
              </a:rPr>
              <a:t>Understand how experience and culture can shape the way we organize our knowledge.</a:t>
            </a:r>
          </a:p>
          <a:p>
            <a:pPr>
              <a:buSzPct val="100000"/>
            </a:pPr>
            <a:r>
              <a:rPr lang="en-US" altLang="en-US" sz="2400" dirty="0">
                <a:ea typeface="ＭＳ Ｐゴシック" pitchFamily="34" charset="-128"/>
              </a:rPr>
              <a:t>Apply your knowledge to identify prototypical examples.</a:t>
            </a:r>
          </a:p>
          <a:p>
            <a:pPr>
              <a:buSzPct val="100000"/>
            </a:pPr>
            <a:r>
              <a:rPr lang="en-US" altLang="en-US" sz="2400" dirty="0">
                <a:ea typeface="ＭＳ Ｐゴシック" pitchFamily="34" charset="-128"/>
              </a:rPr>
              <a:t>Analyze the claim that the language we speak determines how we think.</a:t>
            </a:r>
            <a:endParaRPr lang="en-US" sz="2400" dirty="0"/>
          </a:p>
        </p:txBody>
      </p:sp>
    </p:spTree>
    <p:extLst>
      <p:ext uri="{BB962C8B-B14F-4D97-AF65-F5344CB8AC3E}">
        <p14:creationId xmlns:p14="http://schemas.microsoft.com/office/powerpoint/2010/main" val="15409312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810"/>
            <a:ext cx="8229600" cy="611959"/>
          </a:xfrm>
        </p:spPr>
        <p:txBody>
          <a:bodyPr wrap="square" anchor="ctr" anchorCtr="0">
            <a:noAutofit/>
          </a:bodyPr>
          <a:lstStyle/>
          <a:p>
            <a:r>
              <a:rPr lang="en-US" altLang="en-US" sz="3600" dirty="0">
                <a:latin typeface="+mj-lt"/>
              </a:rPr>
              <a:t>Concepts and Categories</a:t>
            </a:r>
            <a:endParaRPr lang="en-US" sz="3600" dirty="0">
              <a:latin typeface="+mj-lt"/>
            </a:endParaRPr>
          </a:p>
        </p:txBody>
      </p:sp>
      <p:sp>
        <p:nvSpPr>
          <p:cNvPr id="4" name="Content Placeholder 3"/>
          <p:cNvSpPr>
            <a:spLocks noGrp="1"/>
          </p:cNvSpPr>
          <p:nvPr>
            <p:ph idx="1"/>
          </p:nvPr>
        </p:nvSpPr>
        <p:spPr>
          <a:xfrm>
            <a:off x="457200" y="838200"/>
            <a:ext cx="8229600" cy="931024"/>
          </a:xfrm>
        </p:spPr>
        <p:txBody>
          <a:bodyPr wrap="square">
            <a:spAutoFit/>
          </a:bodyPr>
          <a:lstStyle/>
          <a:p>
            <a:pPr>
              <a:buFontTx/>
              <a:buNone/>
            </a:pPr>
            <a:r>
              <a:rPr lang="en-US" altLang="en-US" sz="2400" b="1" dirty="0">
                <a:ea typeface="ＭＳ Ｐゴシック" pitchFamily="34" charset="-128"/>
              </a:rPr>
              <a:t>Concept (p. 294)</a:t>
            </a:r>
          </a:p>
          <a:p>
            <a:r>
              <a:rPr lang="en-US" altLang="en-US" sz="2400" dirty="0">
                <a:ea typeface="ＭＳ Ｐゴシック" pitchFamily="34" charset="-128"/>
              </a:rPr>
              <a:t>Divided into smaller groups</a:t>
            </a:r>
          </a:p>
        </p:txBody>
      </p:sp>
      <p:sp>
        <p:nvSpPr>
          <p:cNvPr id="3" name="Content Placeholder 2"/>
          <p:cNvSpPr>
            <a:spLocks noGrp="1"/>
          </p:cNvSpPr>
          <p:nvPr>
            <p:ph idx="13"/>
          </p:nvPr>
        </p:nvSpPr>
        <p:spPr>
          <a:xfrm>
            <a:off x="457200" y="2057400"/>
            <a:ext cx="8229600" cy="496330"/>
          </a:xfrm>
        </p:spPr>
        <p:txBody>
          <a:bodyPr/>
          <a:lstStyle/>
          <a:p>
            <a:pPr lvl="0">
              <a:buSzPct val="100000"/>
              <a:buNone/>
            </a:pPr>
            <a:r>
              <a:rPr lang="en-US" altLang="en-US" sz="2400" b="1" dirty="0">
                <a:solidFill>
                  <a:prstClr val="black"/>
                </a:solidFill>
                <a:ea typeface="ＭＳ Ｐゴシック" pitchFamily="34" charset="-128"/>
              </a:rPr>
              <a:t>Categories (p. 294)</a:t>
            </a:r>
            <a:endParaRPr lang="en-US" sz="2400" b="1" dirty="0">
              <a:solidFill>
                <a:prstClr val="black"/>
              </a:solidFill>
            </a:endParaRPr>
          </a:p>
        </p:txBody>
      </p:sp>
    </p:spTree>
    <p:extLst>
      <p:ext uri="{BB962C8B-B14F-4D97-AF65-F5344CB8AC3E}">
        <p14:creationId xmlns:p14="http://schemas.microsoft.com/office/powerpoint/2010/main" val="16902690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160"/>
            <a:ext cx="8229600" cy="618079"/>
          </a:xfrm>
        </p:spPr>
        <p:txBody>
          <a:bodyPr wrap="square" anchor="ctr" anchorCtr="0">
            <a:noAutofit/>
          </a:bodyPr>
          <a:lstStyle/>
          <a:p>
            <a:r>
              <a:rPr lang="en-US" altLang="en-US" sz="3600" dirty="0">
                <a:latin typeface="+mj-lt"/>
              </a:rPr>
              <a:t>Rule-based Categorization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80645"/>
            <a:ext cx="8229600" cy="307777"/>
          </a:xfrm>
        </p:spPr>
        <p:txBody>
          <a:bodyPr wrap="square">
            <a:spAutoFit/>
          </a:bodyPr>
          <a:lstStyle/>
          <a:p>
            <a:pPr marL="0" indent="0">
              <a:buNone/>
            </a:pPr>
            <a:r>
              <a:rPr lang="en-IN" sz="2000" b="1" dirty="0"/>
              <a:t>Figure 8.1 </a:t>
            </a:r>
            <a:r>
              <a:rPr lang="en-IN" sz="2000" dirty="0"/>
              <a:t>Using the Definition of a Triangle to Categorize Shapes</a:t>
            </a:r>
          </a:p>
        </p:txBody>
      </p:sp>
      <p:pic>
        <p:nvPicPr>
          <p:cNvPr id="9" name="Picture Placeholder 8" descr="The figure shows the use of the definition of triangle to categorize various shapes.&#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1468709" y="1676400"/>
            <a:ext cx="6217112" cy="4648200"/>
          </a:xfrm>
        </p:spPr>
      </p:pic>
    </p:spTree>
    <p:extLst>
      <p:ext uri="{BB962C8B-B14F-4D97-AF65-F5344CB8AC3E}">
        <p14:creationId xmlns:p14="http://schemas.microsoft.com/office/powerpoint/2010/main" val="4844819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677"/>
            <a:ext cx="8229600" cy="611959"/>
          </a:xfrm>
        </p:spPr>
        <p:txBody>
          <a:bodyPr wrap="square" anchor="ctr" anchorCtr="0">
            <a:noAutofit/>
          </a:bodyPr>
          <a:lstStyle/>
          <a:p>
            <a:r>
              <a:rPr lang="en-US" altLang="en-US" sz="3600" dirty="0">
                <a:latin typeface="+mj-lt"/>
              </a:rPr>
              <a:t>Rule-based Categorization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838200"/>
            <a:ext cx="8229600" cy="738664"/>
          </a:xfrm>
        </p:spPr>
        <p:txBody>
          <a:bodyPr wrap="square">
            <a:spAutoFit/>
          </a:bodyPr>
          <a:lstStyle/>
          <a:p>
            <a:pPr marL="0" indent="0">
              <a:buNone/>
            </a:pPr>
            <a:r>
              <a:rPr lang="en-IN" sz="2400" b="1" dirty="0"/>
              <a:t>Table 8.1 </a:t>
            </a:r>
            <a:r>
              <a:rPr lang="en-IN" sz="2400" dirty="0"/>
              <a:t>Categorizing Objects According to the Definition of </a:t>
            </a:r>
            <a:r>
              <a:rPr lang="en-IN" sz="2400" i="1" dirty="0"/>
              <a:t>Bird</a:t>
            </a:r>
            <a:endParaRPr lang="en-IN" sz="2400" dirty="0"/>
          </a:p>
        </p:txBody>
      </p:sp>
      <p:sp>
        <p:nvSpPr>
          <p:cNvPr id="5" name="Content Placeholder 4"/>
          <p:cNvSpPr>
            <a:spLocks noGrp="1"/>
          </p:cNvSpPr>
          <p:nvPr>
            <p:ph idx="13"/>
          </p:nvPr>
        </p:nvSpPr>
        <p:spPr>
          <a:xfrm>
            <a:off x="457200" y="1752600"/>
            <a:ext cx="8229600" cy="1096963"/>
          </a:xfrm>
        </p:spPr>
        <p:txBody>
          <a:bodyPr/>
          <a:lstStyle/>
          <a:p>
            <a:pPr marL="0" indent="0">
              <a:buNone/>
            </a:pPr>
            <a:r>
              <a:rPr lang="en-IN" sz="2200" dirty="0"/>
              <a:t>Definition: “[A] feathered, warm-blooded, vertebrate of the class Aves, having a beak and wings, laying eggs and usually able to fly.” (</a:t>
            </a:r>
            <a:r>
              <a:rPr lang="en-IN" sz="2200" i="1" dirty="0"/>
              <a:t>Canadian Oxford Dictionary, 2nd ed</a:t>
            </a:r>
            <a:r>
              <a:rPr lang="en-IN" sz="2200" dirty="0"/>
              <a:t>., 2005)</a:t>
            </a:r>
          </a:p>
        </p:txBody>
      </p:sp>
      <p:graphicFrame>
        <p:nvGraphicFramePr>
          <p:cNvPr id="10" name="Table 9"/>
          <p:cNvGraphicFramePr>
            <a:graphicFrameLocks noGrp="1"/>
          </p:cNvGraphicFramePr>
          <p:nvPr>
            <p:extLst/>
          </p:nvPr>
        </p:nvGraphicFramePr>
        <p:xfrm>
          <a:off x="457200" y="3048000"/>
          <a:ext cx="8229600" cy="1905000"/>
        </p:xfrm>
        <a:graphic>
          <a:graphicData uri="http://schemas.openxmlformats.org/drawingml/2006/table">
            <a:tbl>
              <a:tblPr firstRow="1" bandRow="1">
                <a:tableStyleId>{3B4B98B0-60AC-42C2-AFA5-B58CD77FA1E5}</a:tableStyleId>
              </a:tblPr>
              <a:tblGrid>
                <a:gridCol w="8229600">
                  <a:extLst>
                    <a:ext uri="{9D8B030D-6E8A-4147-A177-3AD203B41FA5}">
                      <a16:colId xmlns:a16="http://schemas.microsoft.com/office/drawing/2014/main" val="1842521911"/>
                    </a:ext>
                  </a:extLst>
                </a:gridCol>
              </a:tblGrid>
              <a:tr h="695739">
                <a:tc>
                  <a:txBody>
                    <a:bodyPr/>
                    <a:lstStyle/>
                    <a:p>
                      <a:r>
                        <a:rPr lang="en-IN" sz="1800" dirty="0">
                          <a:solidFill>
                            <a:schemeClr val="bg1"/>
                          </a:solidFill>
                        </a:rPr>
                        <a:t>Now categorize a set of items by answering </a:t>
                      </a:r>
                      <a:r>
                        <a:rPr lang="en-IN" sz="1800" i="1" dirty="0">
                          <a:solidFill>
                            <a:schemeClr val="bg1"/>
                          </a:solidFill>
                        </a:rPr>
                        <a:t>yes</a:t>
                      </a:r>
                      <a:r>
                        <a:rPr lang="en-IN" sz="1800" dirty="0">
                          <a:solidFill>
                            <a:schemeClr val="bg1"/>
                          </a:solidFill>
                        </a:rPr>
                        <a:t> or </a:t>
                      </a:r>
                      <a:r>
                        <a:rPr lang="en-IN" sz="1800" i="1" dirty="0">
                          <a:solidFill>
                            <a:schemeClr val="bg1"/>
                          </a:solidFill>
                        </a:rPr>
                        <a:t>no</a:t>
                      </a:r>
                      <a:r>
                        <a:rPr lang="en-IN" sz="1800" dirty="0">
                          <a:solidFill>
                            <a:schemeClr val="bg1"/>
                          </a:solidFill>
                        </a:rPr>
                        <a:t> regarding the truth of the following sentences:</a:t>
                      </a:r>
                    </a:p>
                  </a:txBody>
                  <a:tcPr>
                    <a:lnB w="12700" cmpd="sng">
                      <a:noFill/>
                    </a:lnB>
                    <a:solidFill>
                      <a:srgbClr val="007FA3"/>
                    </a:solidFill>
                  </a:tcPr>
                </a:tc>
                <a:extLst>
                  <a:ext uri="{0D108BD9-81ED-4DB2-BD59-A6C34878D82A}">
                    <a16:rowId xmlns:a16="http://schemas.microsoft.com/office/drawing/2014/main" val="1328997750"/>
                  </a:ext>
                </a:extLst>
              </a:tr>
              <a:tr h="403087">
                <a:tc>
                  <a:txBody>
                    <a:bodyPr/>
                    <a:lstStyle/>
                    <a:p>
                      <a:r>
                        <a:rPr lang="en-IN" sz="1800" b="0" i="0" u="none" strike="noStrike" kern="1200" baseline="0" dirty="0">
                          <a:solidFill>
                            <a:schemeClr val="tx1"/>
                          </a:solidFill>
                          <a:latin typeface="+mn-lt"/>
                          <a:ea typeface="+mn-ea"/>
                          <a:cs typeface="+mn-cs"/>
                        </a:rPr>
                        <a:t>1. A sparrow is a bird.</a:t>
                      </a:r>
                      <a:endParaRPr lang="en-IN" sz="18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155872956"/>
                  </a:ext>
                </a:extLst>
              </a:tr>
              <a:tr h="403087">
                <a:tc>
                  <a:txBody>
                    <a:bodyPr/>
                    <a:lstStyle/>
                    <a:p>
                      <a:r>
                        <a:rPr lang="en-IN" sz="1800" b="0" i="0" u="none" strike="noStrike" kern="1200" baseline="0" dirty="0">
                          <a:solidFill>
                            <a:schemeClr val="tx1"/>
                          </a:solidFill>
                          <a:latin typeface="+mn-lt"/>
                          <a:ea typeface="+mn-ea"/>
                          <a:cs typeface="+mn-cs"/>
                        </a:rPr>
                        <a:t>2. An apple is a bird.</a:t>
                      </a:r>
                      <a:endParaRPr lang="en-IN" sz="1800"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238202751"/>
                  </a:ext>
                </a:extLst>
              </a:tr>
              <a:tr h="403087">
                <a:tc>
                  <a:txBody>
                    <a:bodyPr/>
                    <a:lstStyle/>
                    <a:p>
                      <a:r>
                        <a:rPr lang="en-IN" sz="1800" b="0" i="0" u="none" strike="noStrike" kern="1200" baseline="0" dirty="0">
                          <a:solidFill>
                            <a:schemeClr val="tx1"/>
                          </a:solidFill>
                          <a:latin typeface="+mn-lt"/>
                          <a:ea typeface="+mn-ea"/>
                          <a:cs typeface="+mn-cs"/>
                        </a:rPr>
                        <a:t>3. A penguin is a bird.</a:t>
                      </a:r>
                      <a:endParaRPr lang="en-IN" sz="18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4140304778"/>
                  </a:ext>
                </a:extLst>
              </a:tr>
            </a:tbl>
          </a:graphicData>
        </a:graphic>
      </p:graphicFrame>
    </p:spTree>
    <p:extLst>
      <p:ext uri="{BB962C8B-B14F-4D97-AF65-F5344CB8AC3E}">
        <p14:creationId xmlns:p14="http://schemas.microsoft.com/office/powerpoint/2010/main" val="29694712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68"/>
            <a:ext cx="8229600" cy="1176433"/>
          </a:xfrm>
        </p:spPr>
        <p:txBody>
          <a:bodyPr wrap="square" anchor="ctr">
            <a:noAutofit/>
          </a:bodyPr>
          <a:lstStyle/>
          <a:p>
            <a:r>
              <a:rPr lang="en-US" altLang="en-US" sz="3600" dirty="0">
                <a:latin typeface="+mj-lt"/>
              </a:rPr>
              <a:t>Prototypes: Categorization by Comparison</a:t>
            </a:r>
            <a:endParaRPr lang="en-US" sz="2800" dirty="0">
              <a:latin typeface="+mj-lt"/>
            </a:endParaRPr>
          </a:p>
        </p:txBody>
      </p:sp>
      <p:sp>
        <p:nvSpPr>
          <p:cNvPr id="4" name="Content Placeholder 3"/>
          <p:cNvSpPr>
            <a:spLocks noGrp="1"/>
          </p:cNvSpPr>
          <p:nvPr>
            <p:ph idx="1"/>
          </p:nvPr>
        </p:nvSpPr>
        <p:spPr>
          <a:xfrm>
            <a:off x="457200" y="1417667"/>
            <a:ext cx="8229600" cy="357322"/>
          </a:xfrm>
        </p:spPr>
        <p:txBody>
          <a:bodyPr wrap="square">
            <a:spAutoFit/>
          </a:bodyPr>
          <a:lstStyle/>
          <a:p>
            <a:pPr marL="0" indent="0">
              <a:buNone/>
            </a:pPr>
            <a:r>
              <a:rPr lang="en-IN" sz="2000" b="1" dirty="0"/>
              <a:t>Figure 8.2 </a:t>
            </a:r>
            <a:r>
              <a:rPr lang="en-IN" sz="2000" dirty="0"/>
              <a:t>A Prototypical Bird</a:t>
            </a:r>
          </a:p>
        </p:txBody>
      </p:sp>
      <p:pic>
        <p:nvPicPr>
          <p:cNvPr id="5" name="Picture Placeholder 4" descr="A figure explains a prototypical bird.&#10;Long description is available in notes, press F6"/>
          <p:cNvPicPr>
            <a:picLocks noGrp="1" noChangeAspect="1"/>
          </p:cNvPicPr>
          <p:nvPr>
            <p:ph idx="13"/>
          </p:nvPr>
        </p:nvPicPr>
        <p:blipFill>
          <a:blip r:embed="rId3" cstate="print">
            <a:extLst>
              <a:ext uri="{28A0092B-C50C-407E-A947-70E740481C1C}">
                <a14:useLocalDpi xmlns:a14="http://schemas.microsoft.com/office/drawing/2010/main" val="0"/>
              </a:ext>
            </a:extLst>
          </a:blip>
          <a:stretch>
            <a:fillRect/>
          </a:stretch>
        </p:blipFill>
        <p:spPr>
          <a:xfrm>
            <a:off x="1592515" y="1985637"/>
            <a:ext cx="5974362" cy="3881763"/>
          </a:xfrm>
        </p:spPr>
      </p:pic>
      <p:sp>
        <p:nvSpPr>
          <p:cNvPr id="6" name="Content Placeholder 5"/>
          <p:cNvSpPr>
            <a:spLocks noGrp="1"/>
          </p:cNvSpPr>
          <p:nvPr>
            <p:ph sz="quarter" idx="14"/>
          </p:nvPr>
        </p:nvSpPr>
        <p:spPr>
          <a:xfrm>
            <a:off x="457200" y="6063635"/>
            <a:ext cx="8229600" cy="246291"/>
          </a:xfrm>
        </p:spPr>
        <p:txBody>
          <a:bodyPr/>
          <a:lstStyle/>
          <a:p>
            <a:pPr marL="0" indent="0">
              <a:buNone/>
            </a:pPr>
            <a:r>
              <a:rPr lang="en-IN" sz="1400" b="1" dirty="0"/>
              <a:t>Source:</a:t>
            </a:r>
            <a:r>
              <a:rPr lang="en-IN" sz="1400" dirty="0"/>
              <a:t> Left: </a:t>
            </a:r>
            <a:r>
              <a:rPr lang="en-IN" sz="1400" dirty="0" err="1"/>
              <a:t>chatursunil</a:t>
            </a:r>
            <a:r>
              <a:rPr lang="en-IN" sz="1400" dirty="0"/>
              <a:t>/</a:t>
            </a:r>
            <a:r>
              <a:rPr lang="en-IN" sz="1400" dirty="0" err="1"/>
              <a:t>Shutterstock</a:t>
            </a:r>
            <a:r>
              <a:rPr lang="en-IN" sz="1400" dirty="0"/>
              <a:t>; centre: Al Mueller/</a:t>
            </a:r>
            <a:r>
              <a:rPr lang="en-IN" sz="1400" dirty="0" err="1"/>
              <a:t>Shutterstock</a:t>
            </a:r>
            <a:r>
              <a:rPr lang="en-IN" sz="1400" dirty="0"/>
              <a:t>; right: Leo/</a:t>
            </a:r>
            <a:r>
              <a:rPr lang="en-IN" sz="1400" dirty="0" err="1"/>
              <a:t>Shutterstock</a:t>
            </a:r>
            <a:endParaRPr lang="en-IN" sz="1400" dirty="0"/>
          </a:p>
        </p:txBody>
      </p:sp>
    </p:spTree>
    <p:extLst>
      <p:ext uri="{BB962C8B-B14F-4D97-AF65-F5344CB8AC3E}">
        <p14:creationId xmlns:p14="http://schemas.microsoft.com/office/powerpoint/2010/main" val="19452460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578"/>
            <a:ext cx="8229600" cy="636808"/>
          </a:xfrm>
        </p:spPr>
        <p:txBody>
          <a:bodyPr wrap="square" anchor="ctr" anchorCtr="0">
            <a:noAutofit/>
          </a:bodyPr>
          <a:lstStyle/>
          <a:p>
            <a:r>
              <a:rPr lang="en-US" altLang="en-US" sz="3600" dirty="0">
                <a:latin typeface="+mj-lt"/>
              </a:rPr>
              <a:t>Networks and Hierarchies</a:t>
            </a:r>
            <a:endParaRPr lang="en-US" sz="2800" dirty="0">
              <a:latin typeface="+mj-lt"/>
            </a:endParaRPr>
          </a:p>
        </p:txBody>
      </p:sp>
      <p:sp>
        <p:nvSpPr>
          <p:cNvPr id="4" name="Content Placeholder 3"/>
          <p:cNvSpPr>
            <a:spLocks noGrp="1"/>
          </p:cNvSpPr>
          <p:nvPr>
            <p:ph idx="1"/>
          </p:nvPr>
        </p:nvSpPr>
        <p:spPr>
          <a:xfrm>
            <a:off x="457200" y="886544"/>
            <a:ext cx="8229600" cy="346813"/>
          </a:xfrm>
        </p:spPr>
        <p:txBody>
          <a:bodyPr wrap="square">
            <a:spAutoFit/>
          </a:bodyPr>
          <a:lstStyle/>
          <a:p>
            <a:pPr marL="0" indent="0">
              <a:buNone/>
            </a:pPr>
            <a:r>
              <a:rPr lang="en-IN" sz="2000" b="1" dirty="0"/>
              <a:t>Figure 8.3 </a:t>
            </a:r>
            <a:r>
              <a:rPr lang="en-IN" sz="2000" dirty="0"/>
              <a:t>A Semantic Network Diagram for the Category “Animal”</a:t>
            </a:r>
          </a:p>
        </p:txBody>
      </p:sp>
      <p:sp>
        <p:nvSpPr>
          <p:cNvPr id="11" name="Content Placeholder 10"/>
          <p:cNvSpPr>
            <a:spLocks noGrp="1"/>
          </p:cNvSpPr>
          <p:nvPr>
            <p:ph idx="13"/>
          </p:nvPr>
        </p:nvSpPr>
        <p:spPr>
          <a:xfrm>
            <a:off x="457200" y="1395456"/>
            <a:ext cx="8229600" cy="873870"/>
          </a:xfrm>
        </p:spPr>
        <p:txBody>
          <a:bodyPr/>
          <a:lstStyle/>
          <a:p>
            <a:pPr marL="0" indent="0">
              <a:buNone/>
            </a:pPr>
            <a:r>
              <a:rPr lang="en-IN" sz="1800" dirty="0"/>
              <a:t>The nodes include the basic-level categories, </a:t>
            </a:r>
            <a:r>
              <a:rPr lang="en-IN" sz="1800" i="1" dirty="0"/>
              <a:t>Bird </a:t>
            </a:r>
            <a:r>
              <a:rPr lang="en-IN" sz="1800" dirty="0"/>
              <a:t>and </a:t>
            </a:r>
            <a:r>
              <a:rPr lang="en-IN" sz="1800" i="1" dirty="0"/>
              <a:t>Fish</a:t>
            </a:r>
            <a:r>
              <a:rPr lang="en-IN" sz="1800" dirty="0"/>
              <a:t>. Another node represents the broader category of </a:t>
            </a:r>
            <a:r>
              <a:rPr lang="en-IN" sz="1800" i="1" dirty="0"/>
              <a:t>Animal, </a:t>
            </a:r>
            <a:r>
              <a:rPr lang="en-IN" sz="1800" dirty="0"/>
              <a:t>while the lowest three nodes represent the more specific categories of </a:t>
            </a:r>
            <a:r>
              <a:rPr lang="en-IN" sz="1800" i="1" dirty="0"/>
              <a:t>Robin, Emu</a:t>
            </a:r>
            <a:r>
              <a:rPr lang="en-IN" sz="1800" dirty="0"/>
              <a:t>, and </a:t>
            </a:r>
            <a:r>
              <a:rPr lang="en-IN" sz="1800" i="1" dirty="0"/>
              <a:t>Trout</a:t>
            </a:r>
            <a:r>
              <a:rPr lang="en-IN" sz="1800" dirty="0"/>
              <a:t>.</a:t>
            </a:r>
          </a:p>
        </p:txBody>
      </p:sp>
      <p:pic>
        <p:nvPicPr>
          <p:cNvPr id="12" name="Picture Placeholder 11" descr="The figure shows a semantic network diagram, modelled like a tree-diagram, for the “Animals” category.&#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2237228" y="2433526"/>
            <a:ext cx="4696976" cy="3160208"/>
          </a:xfrm>
        </p:spPr>
      </p:pic>
      <p:sp>
        <p:nvSpPr>
          <p:cNvPr id="6" name="Content Placeholder 5"/>
          <p:cNvSpPr>
            <a:spLocks noGrp="1"/>
          </p:cNvSpPr>
          <p:nvPr>
            <p:ph sz="quarter" idx="14"/>
          </p:nvPr>
        </p:nvSpPr>
        <p:spPr>
          <a:xfrm>
            <a:off x="457200" y="5793683"/>
            <a:ext cx="8229600" cy="517713"/>
          </a:xfrm>
        </p:spPr>
        <p:txBody>
          <a:bodyPr/>
          <a:lstStyle/>
          <a:p>
            <a:pPr marL="0" indent="0">
              <a:buNone/>
            </a:pPr>
            <a:r>
              <a:rPr lang="en-IN" sz="1400" b="1" dirty="0"/>
              <a:t>Source: </a:t>
            </a:r>
            <a:r>
              <a:rPr lang="en-IN" sz="1400" dirty="0"/>
              <a:t>Based on Collins, A. M., &amp; </a:t>
            </a:r>
            <a:r>
              <a:rPr lang="en-IN" sz="1400" dirty="0" err="1"/>
              <a:t>Quillian</a:t>
            </a:r>
            <a:r>
              <a:rPr lang="en-IN" sz="1400" dirty="0"/>
              <a:t>, M. R. (1969). Retrieval time from semantic memory. </a:t>
            </a:r>
            <a:r>
              <a:rPr lang="en-IN" sz="1400" i="1" dirty="0"/>
              <a:t>Journal of Verbal Learning and Verbal </a:t>
            </a:r>
            <a:r>
              <a:rPr lang="en-IN" sz="1400" i="1" dirty="0" err="1"/>
              <a:t>Behavior</a:t>
            </a:r>
            <a:r>
              <a:rPr lang="en-IN" sz="1400" i="1" dirty="0"/>
              <a:t>, 8</a:t>
            </a:r>
            <a:r>
              <a:rPr lang="en-IN" sz="1400" dirty="0"/>
              <a:t>, 240–248.</a:t>
            </a:r>
          </a:p>
        </p:txBody>
      </p:sp>
    </p:spTree>
    <p:extLst>
      <p:ext uri="{BB962C8B-B14F-4D97-AF65-F5344CB8AC3E}">
        <p14:creationId xmlns:p14="http://schemas.microsoft.com/office/powerpoint/2010/main" val="5241319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661993"/>
          </a:xfrm>
        </p:spPr>
        <p:txBody>
          <a:bodyPr wrap="square" anchor="ctr" anchorCtr="0">
            <a:noAutofit/>
          </a:bodyPr>
          <a:lstStyle/>
          <a:p>
            <a:r>
              <a:rPr lang="en-US" altLang="en-US" sz="3600" dirty="0">
                <a:latin typeface="+mj-lt"/>
              </a:rPr>
              <a:t>Working the Scientific Literacy Model: Priming and Semantic Networks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1905000"/>
            <a:ext cx="8229600" cy="931024"/>
          </a:xfrm>
        </p:spPr>
        <p:txBody>
          <a:bodyPr wrap="square">
            <a:spAutoFit/>
          </a:bodyPr>
          <a:lstStyle/>
          <a:p>
            <a:pPr>
              <a:buFontTx/>
              <a:buNone/>
            </a:pPr>
            <a:r>
              <a:rPr lang="en-US" altLang="en-US" sz="2400" b="1" dirty="0">
                <a:ea typeface="ＭＳ Ｐゴシック" pitchFamily="34" charset="-128"/>
              </a:rPr>
              <a:t>What do we know about semantic networks?</a:t>
            </a:r>
          </a:p>
          <a:p>
            <a:r>
              <a:rPr lang="en-US" altLang="en-US" sz="2400" dirty="0">
                <a:ea typeface="ＭＳ Ｐゴシック" pitchFamily="34" charset="-128"/>
              </a:rPr>
              <a:t>Priming (p. 297)</a:t>
            </a:r>
          </a:p>
        </p:txBody>
      </p:sp>
      <p:sp>
        <p:nvSpPr>
          <p:cNvPr id="3" name="Content Placeholder 2"/>
          <p:cNvSpPr>
            <a:spLocks noGrp="1"/>
          </p:cNvSpPr>
          <p:nvPr>
            <p:ph idx="13"/>
          </p:nvPr>
        </p:nvSpPr>
        <p:spPr>
          <a:xfrm>
            <a:off x="457200" y="3124201"/>
            <a:ext cx="8229600" cy="884165"/>
          </a:xfrm>
        </p:spPr>
        <p:txBody>
          <a:bodyPr/>
          <a:lstStyle/>
          <a:p>
            <a:pPr>
              <a:buFontTx/>
              <a:buNone/>
            </a:pPr>
            <a:r>
              <a:rPr lang="en-US" altLang="en-US" sz="2400" b="1" dirty="0">
                <a:ea typeface="ＭＳ Ｐゴシック" pitchFamily="34" charset="-128"/>
              </a:rPr>
              <a:t>How can scientists explain priming effects?</a:t>
            </a:r>
          </a:p>
          <a:p>
            <a:r>
              <a:rPr lang="en-US" altLang="en-US" sz="2400" dirty="0">
                <a:ea typeface="ＭＳ Ｐゴシック" pitchFamily="34" charset="-128"/>
              </a:rPr>
              <a:t>Lexical Decision Task</a:t>
            </a:r>
            <a:endParaRPr lang="en-US" sz="2400" dirty="0"/>
          </a:p>
        </p:txBody>
      </p:sp>
    </p:spTree>
    <p:extLst>
      <p:ext uri="{BB962C8B-B14F-4D97-AF65-F5344CB8AC3E}">
        <p14:creationId xmlns:p14="http://schemas.microsoft.com/office/powerpoint/2010/main" val="33280578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661993"/>
          </a:xfrm>
        </p:spPr>
        <p:txBody>
          <a:bodyPr wrap="square" anchor="ctr" anchorCtr="0">
            <a:noAutofit/>
          </a:bodyPr>
          <a:lstStyle/>
          <a:p>
            <a:r>
              <a:rPr lang="en-US" altLang="en-US" sz="3600" dirty="0">
                <a:latin typeface="+mj-lt"/>
              </a:rPr>
              <a:t>Working the Scientific Literacy Model: Priming and Semantic Networks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1905000"/>
            <a:ext cx="8229600" cy="1492716"/>
          </a:xfrm>
        </p:spPr>
        <p:txBody>
          <a:bodyPr wrap="square">
            <a:spAutoFit/>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Strength of priming varies</a:t>
            </a:r>
          </a:p>
          <a:p>
            <a:r>
              <a:rPr lang="en-US" altLang="en-US" sz="2400" dirty="0">
                <a:ea typeface="ＭＳ Ｐゴシック" pitchFamily="34" charset="-128"/>
              </a:rPr>
              <a:t>Experiments difficult to replicate</a:t>
            </a:r>
          </a:p>
        </p:txBody>
      </p:sp>
      <p:sp>
        <p:nvSpPr>
          <p:cNvPr id="3" name="Content Placeholder 2"/>
          <p:cNvSpPr>
            <a:spLocks noGrp="1"/>
          </p:cNvSpPr>
          <p:nvPr>
            <p:ph idx="13"/>
          </p:nvPr>
        </p:nvSpPr>
        <p:spPr>
          <a:xfrm>
            <a:off x="457200" y="3645408"/>
            <a:ext cx="8229600" cy="990600"/>
          </a:xfrm>
        </p:spPr>
        <p:txBody>
          <a:bodyPr/>
          <a:lstStyle/>
          <a:p>
            <a:pPr>
              <a:buFontTx/>
              <a:buNone/>
            </a:pPr>
            <a:r>
              <a:rPr lang="en-US" altLang="en-US" sz="2400" b="1" dirty="0">
                <a:ea typeface="ＭＳ Ｐゴシック" pitchFamily="34" charset="-128"/>
              </a:rPr>
              <a:t>Why is this relevant?</a:t>
            </a:r>
          </a:p>
          <a:p>
            <a:r>
              <a:rPr lang="en-US" altLang="en-US" sz="2400" dirty="0">
                <a:ea typeface="ＭＳ Ｐゴシック" pitchFamily="34" charset="-128"/>
              </a:rPr>
              <a:t>Advertising</a:t>
            </a:r>
          </a:p>
        </p:txBody>
      </p:sp>
    </p:spTree>
    <p:extLst>
      <p:ext uri="{BB962C8B-B14F-4D97-AF65-F5344CB8AC3E}">
        <p14:creationId xmlns:p14="http://schemas.microsoft.com/office/powerpoint/2010/main" val="27530440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958"/>
            <a:ext cx="8229600" cy="640483"/>
          </a:xfrm>
        </p:spPr>
        <p:txBody>
          <a:bodyPr wrap="square" anchor="ctr" anchorCtr="0">
            <a:noAutofit/>
          </a:bodyPr>
          <a:lstStyle/>
          <a:p>
            <a:r>
              <a:rPr lang="en-US" altLang="en-US" sz="3600" dirty="0">
                <a:latin typeface="+mj-lt"/>
              </a:rPr>
              <a:t>Categorization and Experience</a:t>
            </a:r>
            <a:endParaRPr lang="en-US" sz="28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pPr>
            <a:r>
              <a:rPr lang="en-US" altLang="en-US" sz="2400" b="1" dirty="0">
                <a:ea typeface="ＭＳ Ｐゴシック" pitchFamily="34" charset="-128"/>
              </a:rPr>
              <a:t>Categorization is based on experience</a:t>
            </a:r>
          </a:p>
          <a:p>
            <a:r>
              <a:rPr lang="en-US" altLang="en-US" sz="2400" dirty="0">
                <a:ea typeface="ＭＳ Ｐゴシック" pitchFamily="34" charset="-128"/>
              </a:rPr>
              <a:t>Efficient process</a:t>
            </a:r>
          </a:p>
          <a:p>
            <a:r>
              <a:rPr lang="en-US" altLang="en-US" sz="2400" dirty="0">
                <a:ea typeface="ＭＳ Ｐゴシック" pitchFamily="34" charset="-128"/>
              </a:rPr>
              <a:t>But can also result in errors</a:t>
            </a:r>
            <a:endParaRPr lang="en-US" sz="2400" dirty="0"/>
          </a:p>
        </p:txBody>
      </p:sp>
    </p:spTree>
    <p:extLst>
      <p:ext uri="{BB962C8B-B14F-4D97-AF65-F5344CB8AC3E}">
        <p14:creationId xmlns:p14="http://schemas.microsoft.com/office/powerpoint/2010/main" val="33130013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069"/>
            <a:ext cx="8229600" cy="624260"/>
          </a:xfrm>
        </p:spPr>
        <p:txBody>
          <a:bodyPr wrap="square" anchor="ctr" anchorCtr="0">
            <a:noAutofit/>
          </a:bodyPr>
          <a:lstStyle/>
          <a:p>
            <a:r>
              <a:rPr lang="en-US" altLang="en-US" sz="3600" dirty="0">
                <a:latin typeface="+mj-lt"/>
              </a:rPr>
              <a:t>Categories and the Brain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38200"/>
            <a:ext cx="8229600" cy="1377300"/>
          </a:xfrm>
        </p:spPr>
        <p:txBody>
          <a:bodyPr wrap="square">
            <a:spAutoFit/>
          </a:bodyPr>
          <a:lstStyle/>
          <a:p>
            <a:pPr lvl="0">
              <a:buSzPct val="100000"/>
              <a:buNone/>
            </a:pPr>
            <a:r>
              <a:rPr lang="en-US" altLang="en-US" sz="2400" b="1" dirty="0">
                <a:solidFill>
                  <a:prstClr val="black"/>
                </a:solidFill>
                <a:ea typeface="ＭＳ Ｐゴシック" pitchFamily="34" charset="-128"/>
              </a:rPr>
              <a:t>Categories, Memories, and the Brain</a:t>
            </a:r>
          </a:p>
          <a:p>
            <a:pPr lvl="0">
              <a:buSzPct val="100000"/>
            </a:pPr>
            <a:r>
              <a:rPr lang="en-US" altLang="en-US" sz="2400" dirty="0">
                <a:solidFill>
                  <a:prstClr val="black"/>
                </a:solidFill>
                <a:ea typeface="ＭＳ Ｐゴシック" pitchFamily="34" charset="-128"/>
              </a:rPr>
              <a:t>Category-specific visual agnosia (CSVA)</a:t>
            </a:r>
          </a:p>
          <a:p>
            <a:pPr lvl="1">
              <a:buSzPct val="100000"/>
            </a:pPr>
            <a:r>
              <a:rPr lang="en-US" altLang="en-US" sz="2400" dirty="0">
                <a:solidFill>
                  <a:prstClr val="black"/>
                </a:solidFill>
                <a:ea typeface="ＭＳ Ｐゴシック" pitchFamily="34" charset="-128"/>
              </a:rPr>
              <a:t>Living vs. non-living categories</a:t>
            </a:r>
          </a:p>
        </p:txBody>
      </p:sp>
    </p:spTree>
    <p:extLst>
      <p:ext uri="{BB962C8B-B14F-4D97-AF65-F5344CB8AC3E}">
        <p14:creationId xmlns:p14="http://schemas.microsoft.com/office/powerpoint/2010/main" val="2861891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253"/>
            <a:ext cx="8229600" cy="984885"/>
          </a:xfrm>
        </p:spPr>
        <p:txBody>
          <a:bodyPr wrap="square" anchor="ctr" anchorCtr="0">
            <a:noAutofit/>
          </a:bodyPr>
          <a:lstStyle/>
          <a:p>
            <a:r>
              <a:rPr lang="en-US" altLang="en-US" sz="3600" dirty="0">
                <a:latin typeface="+mj-lt"/>
              </a:rPr>
              <a:t>Scientific Measurement: Objectivity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1354976"/>
            <a:ext cx="8229600" cy="931024"/>
          </a:xfrm>
        </p:spPr>
        <p:txBody>
          <a:bodyPr wrap="square">
            <a:spAutoFit/>
          </a:bodyPr>
          <a:lstStyle/>
          <a:p>
            <a:pPr>
              <a:buFontTx/>
              <a:buNone/>
            </a:pPr>
            <a:r>
              <a:rPr lang="en-US" altLang="en-US" sz="2400" b="1" dirty="0">
                <a:ea typeface="ＭＳ Ｐゴシック" pitchFamily="34" charset="-128"/>
              </a:rPr>
              <a:t>Objective measurements (p. 31)</a:t>
            </a:r>
          </a:p>
          <a:p>
            <a:pPr>
              <a:spcAft>
                <a:spcPts val="600"/>
              </a:spcAft>
            </a:pPr>
            <a:r>
              <a:rPr lang="en-US" altLang="en-US" sz="2400" dirty="0">
                <a:ea typeface="ＭＳ Ｐゴシック" pitchFamily="34" charset="-128"/>
              </a:rPr>
              <a:t>e.g. weight</a:t>
            </a:r>
          </a:p>
        </p:txBody>
      </p:sp>
      <p:sp>
        <p:nvSpPr>
          <p:cNvPr id="3" name="Content Placeholder 2"/>
          <p:cNvSpPr>
            <a:spLocks noGrp="1"/>
          </p:cNvSpPr>
          <p:nvPr>
            <p:ph idx="13"/>
          </p:nvPr>
        </p:nvSpPr>
        <p:spPr>
          <a:xfrm>
            <a:off x="457200" y="2590800"/>
            <a:ext cx="8229600" cy="2819400"/>
          </a:xfrm>
        </p:spPr>
        <p:txBody>
          <a:bodyPr/>
          <a:lstStyle/>
          <a:p>
            <a:pPr>
              <a:spcAft>
                <a:spcPts val="1800"/>
              </a:spcAft>
              <a:buFontTx/>
              <a:buNone/>
            </a:pPr>
            <a:r>
              <a:rPr lang="en-US" altLang="en-US" sz="2400" b="1" dirty="0">
                <a:ea typeface="ＭＳ Ｐゴシック" pitchFamily="34" charset="-128"/>
              </a:rPr>
              <a:t>Variable (p. 31)</a:t>
            </a:r>
          </a:p>
          <a:p>
            <a:pPr>
              <a:buFontTx/>
              <a:buNone/>
            </a:pPr>
            <a:r>
              <a:rPr lang="en-US" altLang="en-US" sz="2400" b="1" dirty="0">
                <a:ea typeface="ＭＳ Ｐゴシック" pitchFamily="34" charset="-128"/>
              </a:rPr>
              <a:t>Measuring variables - Examples</a:t>
            </a:r>
          </a:p>
          <a:p>
            <a:r>
              <a:rPr lang="en-US" altLang="en-US" sz="2400" dirty="0">
                <a:ea typeface="ＭＳ Ｐゴシック" pitchFamily="34" charset="-128"/>
              </a:rPr>
              <a:t>Functional magnetic resonance imaging (fMRI)</a:t>
            </a:r>
          </a:p>
          <a:p>
            <a:r>
              <a:rPr lang="en-US" altLang="en-US" sz="2400" dirty="0">
                <a:ea typeface="ＭＳ Ｐゴシック" pitchFamily="34" charset="-128"/>
              </a:rPr>
              <a:t>Blood or saliva</a:t>
            </a:r>
          </a:p>
          <a:p>
            <a:r>
              <a:rPr lang="en-US" altLang="en-US" sz="2400" dirty="0">
                <a:ea typeface="ＭＳ Ｐゴシック" pitchFamily="34" charset="-128"/>
              </a:rPr>
              <a:t>Self-reporting</a:t>
            </a:r>
            <a:endParaRPr lang="en-US" sz="2400" dirty="0"/>
          </a:p>
        </p:txBody>
      </p:sp>
    </p:spTree>
    <p:extLst>
      <p:ext uri="{BB962C8B-B14F-4D97-AF65-F5344CB8AC3E}">
        <p14:creationId xmlns:p14="http://schemas.microsoft.com/office/powerpoint/2010/main" val="14837835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249"/>
            <a:ext cx="8229600" cy="605900"/>
          </a:xfrm>
        </p:spPr>
        <p:txBody>
          <a:bodyPr wrap="square" anchor="ctr" anchorCtr="0">
            <a:noAutofit/>
          </a:bodyPr>
          <a:lstStyle/>
          <a:p>
            <a:r>
              <a:rPr lang="en-US" altLang="en-US" sz="3600" dirty="0">
                <a:latin typeface="+mj-lt"/>
              </a:rPr>
              <a:t>Categories and the Brain</a:t>
            </a:r>
            <a:r>
              <a:rPr lang="en-US" altLang="en-US" sz="3600" dirty="0">
                <a:latin typeface="Arial"/>
              </a:rPr>
              <a:t>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866394"/>
            <a:ext cx="8229600" cy="276606"/>
          </a:xfrm>
        </p:spPr>
        <p:txBody>
          <a:bodyPr wrap="square">
            <a:spAutoFit/>
          </a:bodyPr>
          <a:lstStyle/>
          <a:p>
            <a:pPr marL="0" indent="0">
              <a:buNone/>
            </a:pPr>
            <a:r>
              <a:rPr lang="en-IN" sz="2000" b="1" dirty="0"/>
              <a:t>Figure 8.6 </a:t>
            </a:r>
            <a:r>
              <a:rPr lang="en-IN" sz="2000" dirty="0"/>
              <a:t>Naming Errors for a CSVA Patient</a:t>
            </a:r>
          </a:p>
        </p:txBody>
      </p:sp>
      <p:sp>
        <p:nvSpPr>
          <p:cNvPr id="11" name="Content Placeholder 10"/>
          <p:cNvSpPr>
            <a:spLocks noGrp="1"/>
          </p:cNvSpPr>
          <p:nvPr>
            <p:ph idx="13"/>
          </p:nvPr>
        </p:nvSpPr>
        <p:spPr>
          <a:xfrm>
            <a:off x="457200" y="1447800"/>
            <a:ext cx="8229600" cy="1371600"/>
          </a:xfrm>
        </p:spPr>
        <p:txBody>
          <a:bodyPr/>
          <a:lstStyle/>
          <a:p>
            <a:pPr marL="0" indent="0">
              <a:buNone/>
            </a:pPr>
            <a:r>
              <a:rPr lang="en-IN" sz="1800" dirty="0"/>
              <a:t>Patients with CSVA have problems identifying members of specific categories. When asked to identify the object depicted by different line drawings, patient E.W. showed a marked impairment for the recognition of animals. Her ability to name items from other categories demonstrated that her overall perceptual abilities were preserved.</a:t>
            </a:r>
          </a:p>
        </p:txBody>
      </p:sp>
      <p:pic>
        <p:nvPicPr>
          <p:cNvPr id="15" name="Picture Placeholder 14" descr="A bar chart shows the naming errors by a patient with category specific visual agnosia (CVSA).&#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2133600" y="3019075"/>
            <a:ext cx="4864577" cy="2467325"/>
          </a:xfrm>
        </p:spPr>
      </p:pic>
      <p:sp>
        <p:nvSpPr>
          <p:cNvPr id="6" name="Content Placeholder 5"/>
          <p:cNvSpPr>
            <a:spLocks noGrp="1"/>
          </p:cNvSpPr>
          <p:nvPr>
            <p:ph sz="quarter" idx="14"/>
          </p:nvPr>
        </p:nvSpPr>
        <p:spPr>
          <a:xfrm>
            <a:off x="457200" y="5715000"/>
            <a:ext cx="8229600" cy="609600"/>
          </a:xfrm>
        </p:spPr>
        <p:txBody>
          <a:bodyPr/>
          <a:lstStyle/>
          <a:p>
            <a:pPr marL="0" indent="0">
              <a:buNone/>
            </a:pPr>
            <a:r>
              <a:rPr lang="en-IN" sz="1400" b="1" dirty="0"/>
              <a:t>Source: </a:t>
            </a:r>
            <a:r>
              <a:rPr lang="en-IN" sz="1400" dirty="0"/>
              <a:t>Based on data from </a:t>
            </a:r>
            <a:r>
              <a:rPr lang="en-IN" sz="1400" dirty="0" err="1"/>
              <a:t>Caramazza</a:t>
            </a:r>
            <a:r>
              <a:rPr lang="en-IN" sz="1400" dirty="0"/>
              <a:t>, A., &amp; Mahon, B. Z. (2003). The organization of conceptual knowledge: the evidence from category-specific semantic deficits. </a:t>
            </a:r>
            <a:r>
              <a:rPr lang="en-IN" sz="1400" i="1" dirty="0"/>
              <a:t>Trends in Cognitive Sciences, 7</a:t>
            </a:r>
            <a:r>
              <a:rPr lang="en-IN" sz="1400" dirty="0"/>
              <a:t>(8), 354–361.</a:t>
            </a:r>
          </a:p>
        </p:txBody>
      </p:sp>
    </p:spTree>
    <p:extLst>
      <p:ext uri="{BB962C8B-B14F-4D97-AF65-F5344CB8AC3E}">
        <p14:creationId xmlns:p14="http://schemas.microsoft.com/office/powerpoint/2010/main" val="36031103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249"/>
            <a:ext cx="8229600" cy="605900"/>
          </a:xfrm>
        </p:spPr>
        <p:txBody>
          <a:bodyPr wrap="square" anchor="ctr" anchorCtr="0">
            <a:noAutofit/>
          </a:bodyPr>
          <a:lstStyle/>
          <a:p>
            <a:r>
              <a:rPr lang="en-US" altLang="en-US" sz="3600" dirty="0">
                <a:latin typeface="+mj-lt"/>
              </a:rPr>
              <a:t>Culture and Categories</a:t>
            </a:r>
            <a:r>
              <a:rPr lang="en-US" altLang="en-US" sz="3600" b="0" dirty="0">
                <a:latin typeface="+mj-lt"/>
              </a:rPr>
              <a:t>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93852"/>
            <a:ext cx="4724400" cy="615553"/>
          </a:xfrm>
        </p:spPr>
        <p:txBody>
          <a:bodyPr wrap="square">
            <a:spAutoFit/>
          </a:bodyPr>
          <a:lstStyle/>
          <a:p>
            <a:pPr marL="0" indent="0">
              <a:buNone/>
            </a:pPr>
            <a:r>
              <a:rPr lang="en-IN" sz="2000" b="1" dirty="0"/>
              <a:t>Figure 8.7 </a:t>
            </a:r>
            <a:r>
              <a:rPr lang="en-IN" sz="2000" dirty="0"/>
              <a:t>Your Culture and Your Point of View</a:t>
            </a:r>
          </a:p>
        </p:txBody>
      </p:sp>
      <p:sp>
        <p:nvSpPr>
          <p:cNvPr id="11" name="Content Placeholder 10"/>
          <p:cNvSpPr>
            <a:spLocks noGrp="1"/>
          </p:cNvSpPr>
          <p:nvPr>
            <p:ph idx="13"/>
          </p:nvPr>
        </p:nvSpPr>
        <p:spPr>
          <a:xfrm>
            <a:off x="457200" y="1689279"/>
            <a:ext cx="4724400" cy="850151"/>
          </a:xfrm>
        </p:spPr>
        <p:txBody>
          <a:bodyPr/>
          <a:lstStyle/>
          <a:p>
            <a:pPr marL="0" indent="0">
              <a:buNone/>
            </a:pPr>
            <a:r>
              <a:rPr lang="en-IN" sz="1800" dirty="0"/>
              <a:t>(a) Which of these two pictures do you think a North American would be more likely to take? (b) Which two go together?</a:t>
            </a:r>
          </a:p>
        </p:txBody>
      </p:sp>
      <p:pic>
        <p:nvPicPr>
          <p:cNvPr id="5" name="Picture Placeholder 4" descr="A figure shows a pair of photos for part “A” and a pair of illustrations for part “B.”&#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6128935" y="955816"/>
            <a:ext cx="2386384" cy="3997184"/>
          </a:xfrm>
        </p:spPr>
      </p:pic>
      <p:sp>
        <p:nvSpPr>
          <p:cNvPr id="8" name="Content Placeholder 7">
            <a:extLst>
              <a:ext uri="{FF2B5EF4-FFF2-40B4-BE49-F238E27FC236}">
                <a16:creationId xmlns:a16="http://schemas.microsoft.com/office/drawing/2014/main" id="{5B1D21CB-35C4-4897-8EB1-88F3FCD7D30A}"/>
              </a:ext>
            </a:extLst>
          </p:cNvPr>
          <p:cNvSpPr>
            <a:spLocks noGrp="1"/>
          </p:cNvSpPr>
          <p:nvPr>
            <p:ph sz="quarter" idx="16"/>
          </p:nvPr>
        </p:nvSpPr>
        <p:spPr>
          <a:xfrm>
            <a:off x="467474" y="5105400"/>
            <a:ext cx="8229600" cy="762000"/>
          </a:xfrm>
        </p:spPr>
        <p:txBody>
          <a:bodyPr/>
          <a:lstStyle/>
          <a:p>
            <a:pPr marL="0" indent="0">
              <a:buNone/>
            </a:pPr>
            <a:r>
              <a:rPr lang="en-IN" b="1" dirty="0"/>
              <a:t>Source: </a:t>
            </a:r>
            <a:r>
              <a:rPr lang="en-IN" dirty="0"/>
              <a:t>(b) Adapted from Nisbett, R. E., &amp; Masuda, T. (2003). Culture and point of view. </a:t>
            </a:r>
            <a:r>
              <a:rPr lang="en-IN" i="1" dirty="0"/>
              <a:t>Proceedings of the National Academy of Sciences, 100</a:t>
            </a:r>
            <a:r>
              <a:rPr lang="en-IN" dirty="0"/>
              <a:t>(19), 11163–11170. Copyright © 2003. Reprinted by permission of National Academy of Sciences.</a:t>
            </a:r>
          </a:p>
        </p:txBody>
      </p:sp>
      <p:sp>
        <p:nvSpPr>
          <p:cNvPr id="6" name="Content Placeholder 5"/>
          <p:cNvSpPr>
            <a:spLocks noGrp="1"/>
          </p:cNvSpPr>
          <p:nvPr>
            <p:ph sz="quarter" idx="14"/>
          </p:nvPr>
        </p:nvSpPr>
        <p:spPr>
          <a:xfrm>
            <a:off x="457200" y="6061428"/>
            <a:ext cx="8229600" cy="263172"/>
          </a:xfrm>
        </p:spPr>
        <p:txBody>
          <a:bodyPr/>
          <a:lstStyle/>
          <a:p>
            <a:pPr marL="0" indent="0">
              <a:buNone/>
            </a:pPr>
            <a:r>
              <a:rPr lang="en-IN" sz="1400" dirty="0"/>
              <a:t>Blend Images/Shutterstock</a:t>
            </a:r>
          </a:p>
        </p:txBody>
      </p:sp>
    </p:spTree>
    <p:extLst>
      <p:ext uri="{BB962C8B-B14F-4D97-AF65-F5344CB8AC3E}">
        <p14:creationId xmlns:p14="http://schemas.microsoft.com/office/powerpoint/2010/main" val="37996850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345" y="54129"/>
            <a:ext cx="8229600" cy="599901"/>
          </a:xfrm>
        </p:spPr>
        <p:txBody>
          <a:bodyPr wrap="square" anchor="ctr" anchorCtr="0">
            <a:noAutofit/>
          </a:bodyPr>
          <a:lstStyle/>
          <a:p>
            <a:r>
              <a:rPr lang="en-US" altLang="en-US" sz="3600" dirty="0">
                <a:latin typeface="+mj-lt"/>
              </a:rPr>
              <a:t>Culture and Categories</a:t>
            </a:r>
            <a:r>
              <a:rPr lang="en-US" altLang="en-US" sz="3600" b="0" dirty="0">
                <a:latin typeface="+mj-lt"/>
              </a:rPr>
              <a:t>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43345" y="866322"/>
            <a:ext cx="8229600" cy="307777"/>
          </a:xfrm>
        </p:spPr>
        <p:txBody>
          <a:bodyPr wrap="square">
            <a:spAutoFit/>
          </a:bodyPr>
          <a:lstStyle/>
          <a:p>
            <a:pPr marL="0" indent="0">
              <a:buNone/>
            </a:pPr>
            <a:r>
              <a:rPr lang="en-IN" sz="2000" b="1" dirty="0"/>
              <a:t>Figure 8.8 </a:t>
            </a:r>
            <a:r>
              <a:rPr lang="en-IN" sz="2000" dirty="0"/>
              <a:t>Brain Activity Varies by Culture</a:t>
            </a:r>
          </a:p>
        </p:txBody>
      </p:sp>
      <p:sp>
        <p:nvSpPr>
          <p:cNvPr id="11" name="Content Placeholder 10"/>
          <p:cNvSpPr>
            <a:spLocks noGrp="1"/>
          </p:cNvSpPr>
          <p:nvPr>
            <p:ph idx="13"/>
          </p:nvPr>
        </p:nvSpPr>
        <p:spPr>
          <a:xfrm>
            <a:off x="443345" y="1371600"/>
            <a:ext cx="8229600" cy="1609112"/>
          </a:xfrm>
        </p:spPr>
        <p:txBody>
          <a:bodyPr/>
          <a:lstStyle/>
          <a:p>
            <a:pPr marL="0" indent="0">
              <a:buNone/>
            </a:pPr>
            <a:r>
              <a:rPr lang="en-IN" sz="1800" dirty="0"/>
              <a:t>Brain regions that are involved in object recognition and processing are activated differently in people from Western and Eastern cultures. Brain regions that are involved in processing individual objects are more highly activated when Westerners view focal objects against background scenery, whereas people from East Asian countries appear to attend to background scenery more closely than focal objects.</a:t>
            </a:r>
          </a:p>
        </p:txBody>
      </p:sp>
      <p:pic>
        <p:nvPicPr>
          <p:cNvPr id="7" name="Picture Placeholder 6" descr="The figure illustrates the activation of brain areas differ between two cultures. When the westerners are asked to view focal objects, the brain region involved in processing are highly activated. And, the brain regions involved in viewing the background scenery are highly activated in the easterners."/>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2536929" y="3227263"/>
            <a:ext cx="4016271" cy="3097337"/>
          </a:xfrm>
        </p:spPr>
      </p:pic>
    </p:spTree>
    <p:extLst>
      <p:ext uri="{BB962C8B-B14F-4D97-AF65-F5344CB8AC3E}">
        <p14:creationId xmlns:p14="http://schemas.microsoft.com/office/powerpoint/2010/main" val="26291488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07996"/>
          </a:xfrm>
        </p:spPr>
        <p:txBody>
          <a:bodyPr wrap="square" anchor="ctr" anchorCtr="0">
            <a:noAutofit/>
          </a:bodyPr>
          <a:lstStyle/>
          <a:p>
            <a:r>
              <a:rPr lang="en-US" altLang="en-US" sz="3600" dirty="0">
                <a:latin typeface="+mj-lt"/>
              </a:rPr>
              <a:t>Myths in Mind: How Many Words for Snow?</a:t>
            </a:r>
            <a:endParaRPr lang="en-US" sz="3600" dirty="0">
              <a:latin typeface="+mj-lt"/>
            </a:endParaRPr>
          </a:p>
        </p:txBody>
      </p:sp>
      <p:sp>
        <p:nvSpPr>
          <p:cNvPr id="4" name="Content Placeholder 3"/>
          <p:cNvSpPr>
            <a:spLocks noGrp="1"/>
          </p:cNvSpPr>
          <p:nvPr>
            <p:ph idx="1"/>
          </p:nvPr>
        </p:nvSpPr>
        <p:spPr>
          <a:xfrm>
            <a:off x="457200" y="1371600"/>
            <a:ext cx="8229600" cy="2015936"/>
          </a:xfrm>
        </p:spPr>
        <p:txBody>
          <a:bodyPr wrap="square">
            <a:spAutoFit/>
          </a:bodyPr>
          <a:lstStyle/>
          <a:p>
            <a:pPr>
              <a:buFontTx/>
              <a:buNone/>
            </a:pPr>
            <a:r>
              <a:rPr lang="en-US" altLang="en-US" sz="2400" b="1" dirty="0">
                <a:ea typeface="ＭＳ Ｐゴシック" pitchFamily="34" charset="-128"/>
              </a:rPr>
              <a:t>Inuit have many words for snow</a:t>
            </a:r>
          </a:p>
          <a:p>
            <a:pPr>
              <a:spcBef>
                <a:spcPts val="1200"/>
              </a:spcBef>
            </a:pPr>
            <a:r>
              <a:rPr lang="en-US" altLang="en-US" sz="2400" dirty="0" err="1">
                <a:ea typeface="ＭＳ Ｐゴシック" pitchFamily="34" charset="-128"/>
              </a:rPr>
              <a:t>Aput</a:t>
            </a:r>
            <a:r>
              <a:rPr lang="en-US" altLang="en-US" sz="2400" dirty="0">
                <a:ea typeface="ＭＳ Ｐゴシック" pitchFamily="34" charset="-128"/>
              </a:rPr>
              <a:t> = snow on the ground</a:t>
            </a:r>
          </a:p>
          <a:p>
            <a:r>
              <a:rPr lang="en-US" altLang="en-US" sz="2400" dirty="0" err="1">
                <a:ea typeface="ＭＳ Ｐゴシック" pitchFamily="34" charset="-128"/>
              </a:rPr>
              <a:t>Gana</a:t>
            </a:r>
            <a:r>
              <a:rPr lang="en-US" altLang="en-US" sz="2400" dirty="0">
                <a:ea typeface="ＭＳ Ｐゴシック" pitchFamily="34" charset="-128"/>
              </a:rPr>
              <a:t> = falling snow</a:t>
            </a:r>
          </a:p>
          <a:p>
            <a:r>
              <a:rPr lang="en-US" altLang="en-US" sz="2400" dirty="0">
                <a:ea typeface="ＭＳ Ｐゴシック" pitchFamily="34" charset="-128"/>
              </a:rPr>
              <a:t>Exaggerated to dozens of words</a:t>
            </a:r>
          </a:p>
        </p:txBody>
      </p:sp>
      <p:sp>
        <p:nvSpPr>
          <p:cNvPr id="3" name="Content Placeholder 2"/>
          <p:cNvSpPr>
            <a:spLocks noGrp="1"/>
          </p:cNvSpPr>
          <p:nvPr>
            <p:ph idx="13"/>
          </p:nvPr>
        </p:nvSpPr>
        <p:spPr>
          <a:xfrm>
            <a:off x="457200" y="3657600"/>
            <a:ext cx="8229600" cy="1981200"/>
          </a:xfrm>
        </p:spPr>
        <p:txBody>
          <a:bodyPr/>
          <a:lstStyle/>
          <a:p>
            <a:pPr>
              <a:spcBef>
                <a:spcPts val="1200"/>
              </a:spcBef>
              <a:buFontTx/>
              <a:buNone/>
            </a:pPr>
            <a:r>
              <a:rPr lang="en-US" altLang="en-US" sz="2400" b="1" dirty="0">
                <a:ea typeface="ＭＳ Ｐゴシック" pitchFamily="34" charset="-128"/>
              </a:rPr>
              <a:t>Canadians have many words for snow</a:t>
            </a:r>
          </a:p>
          <a:p>
            <a:r>
              <a:rPr lang="en-US" altLang="en-US" sz="2400" dirty="0">
                <a:ea typeface="ＭＳ Ｐゴシック" pitchFamily="34" charset="-128"/>
              </a:rPr>
              <a:t>Sticky snow</a:t>
            </a:r>
          </a:p>
          <a:p>
            <a:r>
              <a:rPr lang="en-US" altLang="en-US" sz="2400" dirty="0">
                <a:ea typeface="ＭＳ Ｐゴシック" pitchFamily="34" charset="-128"/>
              </a:rPr>
              <a:t>Drifting snow</a:t>
            </a:r>
          </a:p>
          <a:p>
            <a:r>
              <a:rPr lang="en-US" altLang="en-US" sz="2400" dirty="0">
                <a:ea typeface="ＭＳ Ｐゴシック" pitchFamily="34" charset="-128"/>
              </a:rPr>
              <a:t>Yellow snow</a:t>
            </a:r>
            <a:endParaRPr lang="en-US" sz="2400" dirty="0"/>
          </a:p>
        </p:txBody>
      </p:sp>
    </p:spTree>
    <p:extLst>
      <p:ext uri="{BB962C8B-B14F-4D97-AF65-F5344CB8AC3E}">
        <p14:creationId xmlns:p14="http://schemas.microsoft.com/office/powerpoint/2010/main" val="20583408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054"/>
            <a:ext cx="8229600" cy="611959"/>
          </a:xfrm>
        </p:spPr>
        <p:txBody>
          <a:bodyPr wrap="square" anchor="ctr" anchorCtr="0">
            <a:noAutofit/>
          </a:bodyPr>
          <a:lstStyle/>
          <a:p>
            <a:r>
              <a:rPr lang="en-US" altLang="en-US" sz="3600" dirty="0">
                <a:latin typeface="+mj-lt"/>
              </a:rPr>
              <a:t>8.2 Learning Objectives</a:t>
            </a:r>
            <a:endParaRPr lang="en-US" sz="3600" dirty="0">
              <a:latin typeface="+mj-lt"/>
            </a:endParaRPr>
          </a:p>
        </p:txBody>
      </p:sp>
      <p:sp>
        <p:nvSpPr>
          <p:cNvPr id="4" name="Content Placeholder 3"/>
          <p:cNvSpPr>
            <a:spLocks noGrp="1"/>
          </p:cNvSpPr>
          <p:nvPr>
            <p:ph idx="1"/>
          </p:nvPr>
        </p:nvSpPr>
        <p:spPr>
          <a:xfrm>
            <a:off x="457200" y="838200"/>
            <a:ext cx="8229600" cy="4462760"/>
          </a:xfrm>
        </p:spPr>
        <p:txBody>
          <a:bodyPr wrap="square">
            <a:spAutoFit/>
          </a:bodyPr>
          <a:lstStyle/>
          <a:p>
            <a:pPr>
              <a:buSzPct val="100000"/>
            </a:pPr>
            <a:r>
              <a:rPr lang="en-US" altLang="en-US" sz="2400" dirty="0">
                <a:ea typeface="ＭＳ Ｐゴシック" pitchFamily="34" charset="-128"/>
              </a:rPr>
              <a:t>Know the key terminology of problem solving and decision making.</a:t>
            </a:r>
          </a:p>
          <a:p>
            <a:pPr>
              <a:buSzPct val="100000"/>
            </a:pPr>
            <a:r>
              <a:rPr lang="en-US" altLang="en-US" sz="2400" dirty="0">
                <a:ea typeface="ＭＳ Ｐゴシック" pitchFamily="34" charset="-128"/>
              </a:rPr>
              <a:t>Understand the characteristics that problems have in common.</a:t>
            </a:r>
          </a:p>
          <a:p>
            <a:pPr>
              <a:buSzPct val="100000"/>
            </a:pPr>
            <a:r>
              <a:rPr lang="en-US" altLang="en-US" sz="2400" dirty="0">
                <a:ea typeface="ＭＳ Ｐゴシック" pitchFamily="34" charset="-128"/>
              </a:rPr>
              <a:t>Understand how obstacles to problem solving are often self-imposed.</a:t>
            </a:r>
          </a:p>
          <a:p>
            <a:pPr>
              <a:buSzPct val="100000"/>
            </a:pPr>
            <a:r>
              <a:rPr lang="en-US" altLang="en-US" sz="2400" dirty="0">
                <a:ea typeface="ＭＳ Ｐゴシック" pitchFamily="34" charset="-128"/>
              </a:rPr>
              <a:t>Apply your knowledge to determine if you tend to be a maximizer or a </a:t>
            </a:r>
            <a:r>
              <a:rPr lang="en-US" altLang="en-US" sz="2400" dirty="0" err="1">
                <a:ea typeface="ＭＳ Ｐゴシック" pitchFamily="34" charset="-128"/>
              </a:rPr>
              <a:t>satisficer</a:t>
            </a:r>
            <a:r>
              <a:rPr lang="en-US" altLang="en-US" sz="2400" dirty="0">
                <a:ea typeface="ＭＳ Ｐゴシック" pitchFamily="34" charset="-128"/>
              </a:rPr>
              <a:t>.</a:t>
            </a:r>
          </a:p>
          <a:p>
            <a:pPr>
              <a:buSzPct val="100000"/>
            </a:pPr>
            <a:r>
              <a:rPr lang="en-US" altLang="en-US" sz="2400" dirty="0">
                <a:ea typeface="ＭＳ Ｐゴシック" pitchFamily="34" charset="-128"/>
              </a:rPr>
              <a:t>Analyze whether human thought is primarily logical or intuitive.</a:t>
            </a:r>
            <a:endParaRPr lang="en-US" sz="2400" dirty="0"/>
          </a:p>
        </p:txBody>
      </p:sp>
    </p:spTree>
    <p:extLst>
      <p:ext uri="{BB962C8B-B14F-4D97-AF65-F5344CB8AC3E}">
        <p14:creationId xmlns:p14="http://schemas.microsoft.com/office/powerpoint/2010/main" val="42527015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769"/>
            <a:ext cx="8229600" cy="649608"/>
          </a:xfrm>
        </p:spPr>
        <p:txBody>
          <a:bodyPr wrap="square" anchor="ctr" anchorCtr="0">
            <a:noAutofit/>
          </a:bodyPr>
          <a:lstStyle/>
          <a:p>
            <a:r>
              <a:rPr lang="en-US" altLang="en-US" sz="3600" dirty="0">
                <a:latin typeface="+mj-lt"/>
              </a:rPr>
              <a:t>Defining and Solving Problems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defRPr/>
            </a:pPr>
            <a:r>
              <a:rPr lang="en-US" sz="2400" b="1" dirty="0">
                <a:ea typeface="ＭＳ Ｐゴシック" charset="0"/>
                <a:cs typeface="ＭＳ Ｐゴシック" charset="0"/>
              </a:rPr>
              <a:t>Problem solving (p. 304)</a:t>
            </a:r>
          </a:p>
          <a:p>
            <a:pPr>
              <a:buFont typeface="Arial"/>
              <a:buChar char="•"/>
              <a:defRPr/>
            </a:pPr>
            <a:r>
              <a:rPr lang="en-US" sz="2400" dirty="0">
                <a:ea typeface="ＭＳ Ｐゴシック" charset="0"/>
                <a:cs typeface="ＭＳ Ｐゴシック" charset="0"/>
              </a:rPr>
              <a:t>Algorithms (p. 304)</a:t>
            </a:r>
          </a:p>
          <a:p>
            <a:pPr>
              <a:buFont typeface="Arial"/>
              <a:buChar char="•"/>
              <a:defRPr/>
            </a:pPr>
            <a:r>
              <a:rPr lang="en-US" sz="2400" dirty="0">
                <a:ea typeface="ＭＳ Ｐゴシック" charset="0"/>
                <a:cs typeface="ＭＳ Ｐゴシック" charset="0"/>
              </a:rPr>
              <a:t>Heuristics (p. 304)</a:t>
            </a:r>
            <a:endParaRPr lang="en-US" sz="2400" dirty="0"/>
          </a:p>
        </p:txBody>
      </p:sp>
    </p:spTree>
    <p:extLst>
      <p:ext uri="{BB962C8B-B14F-4D97-AF65-F5344CB8AC3E}">
        <p14:creationId xmlns:p14="http://schemas.microsoft.com/office/powerpoint/2010/main" val="1728743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345" y="35675"/>
            <a:ext cx="8229600" cy="636808"/>
          </a:xfrm>
        </p:spPr>
        <p:txBody>
          <a:bodyPr wrap="square" anchor="ctr" anchorCtr="0">
            <a:noAutofit/>
          </a:bodyPr>
          <a:lstStyle/>
          <a:p>
            <a:r>
              <a:rPr lang="en-US" altLang="en-US" sz="3600" dirty="0">
                <a:latin typeface="+mj-lt"/>
              </a:rPr>
              <a:t>Defining and Solving Problems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43345" y="866322"/>
            <a:ext cx="8229600" cy="307777"/>
          </a:xfrm>
        </p:spPr>
        <p:txBody>
          <a:bodyPr wrap="square">
            <a:spAutoFit/>
          </a:bodyPr>
          <a:lstStyle/>
          <a:p>
            <a:pPr marL="0" indent="0">
              <a:buNone/>
            </a:pPr>
            <a:r>
              <a:rPr lang="en-IN" sz="2000" b="1" dirty="0"/>
              <a:t>Figure 8.9 </a:t>
            </a:r>
            <a:r>
              <a:rPr lang="en-IN" sz="2000" dirty="0"/>
              <a:t>Problem Solving in Hangman</a:t>
            </a:r>
          </a:p>
        </p:txBody>
      </p:sp>
      <p:sp>
        <p:nvSpPr>
          <p:cNvPr id="11" name="Content Placeholder 10"/>
          <p:cNvSpPr>
            <a:spLocks noGrp="1"/>
          </p:cNvSpPr>
          <p:nvPr>
            <p:ph idx="13"/>
          </p:nvPr>
        </p:nvSpPr>
        <p:spPr>
          <a:xfrm>
            <a:off x="443345" y="1437293"/>
            <a:ext cx="8229600" cy="1382107"/>
          </a:xfrm>
        </p:spPr>
        <p:txBody>
          <a:bodyPr/>
          <a:lstStyle/>
          <a:p>
            <a:pPr marL="0" indent="0">
              <a:buNone/>
            </a:pPr>
            <a:r>
              <a:rPr lang="en-IN" sz="1800" dirty="0"/>
              <a:t>In a game of Hangman, your job is to guess the letters in the word represented by the four blanks to the left. If you get a letter right, your opponent will put it in the correct blank. If you guess an incorrect letter, your opponent will draw a body part on the stick figure. The goal is to guess the word before the entire body is drawn.</a:t>
            </a:r>
          </a:p>
        </p:txBody>
      </p:sp>
      <p:pic>
        <p:nvPicPr>
          <p:cNvPr id="5" name="Picture Placeholder 4" descr="A figure illustrates the “Hangman” game with an example. The illustration shows a man hanging from a pole. The figure also shows four blanks adjacent the illustration. The second blank shows the letter “E.”"/>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1687325" y="3124200"/>
            <a:ext cx="5809033" cy="3213377"/>
          </a:xfrm>
        </p:spPr>
      </p:pic>
    </p:spTree>
    <p:extLst>
      <p:ext uri="{BB962C8B-B14F-4D97-AF65-F5344CB8AC3E}">
        <p14:creationId xmlns:p14="http://schemas.microsoft.com/office/powerpoint/2010/main" val="37181618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 figure shows an illustration of a nine-dot problem. The figure shows 9 equidistant dots in 3 rows."/>
          <p:cNvSpPr>
            <a:spLocks noGrp="1"/>
          </p:cNvSpPr>
          <p:nvPr>
            <p:ph type="title"/>
          </p:nvPr>
        </p:nvSpPr>
        <p:spPr>
          <a:xfrm>
            <a:off x="457200" y="36828"/>
            <a:ext cx="8229600" cy="643176"/>
          </a:xfrm>
        </p:spPr>
        <p:txBody>
          <a:bodyPr wrap="square" anchor="ctr" anchorCtr="0">
            <a:noAutofit/>
          </a:bodyPr>
          <a:lstStyle/>
          <a:p>
            <a:r>
              <a:rPr lang="en-US" altLang="en-US" sz="3600" dirty="0">
                <a:latin typeface="+mj-lt"/>
              </a:rPr>
              <a:t>Cognitive Obstacles </a:t>
            </a:r>
            <a:r>
              <a:rPr lang="en-US" altLang="en-US" sz="2800" dirty="0">
                <a:latin typeface="+mj-lt"/>
              </a:rPr>
              <a:t>(1 of </a:t>
            </a:r>
            <a:r>
              <a:rPr lang="en-US" altLang="en-US" sz="2800" dirty="0" smtClean="0">
                <a:latin typeface="+mj-lt"/>
              </a:rPr>
              <a:t>3)</a:t>
            </a:r>
            <a:endParaRPr lang="en-US" sz="2800" dirty="0">
              <a:latin typeface="+mj-lt"/>
            </a:endParaRPr>
          </a:p>
        </p:txBody>
      </p:sp>
      <p:sp>
        <p:nvSpPr>
          <p:cNvPr id="4" name="Content Placeholder 3" descr="A figure shows an illustration of a nine-dot problem. The figure shows 9 equidistant dots in 3 rows."/>
          <p:cNvSpPr>
            <a:spLocks noGrp="1"/>
          </p:cNvSpPr>
          <p:nvPr>
            <p:ph idx="1"/>
          </p:nvPr>
        </p:nvSpPr>
        <p:spPr>
          <a:xfrm>
            <a:off x="457200" y="851976"/>
            <a:ext cx="8229600" cy="336613"/>
          </a:xfrm>
        </p:spPr>
        <p:txBody>
          <a:bodyPr wrap="square">
            <a:spAutoFit/>
          </a:bodyPr>
          <a:lstStyle/>
          <a:p>
            <a:pPr marL="0" indent="0">
              <a:buNone/>
            </a:pPr>
            <a:r>
              <a:rPr lang="en-IN" sz="2000" b="1" dirty="0"/>
              <a:t>Figure 8.10 </a:t>
            </a:r>
            <a:r>
              <a:rPr lang="en-IN" sz="2000" dirty="0"/>
              <a:t>The Nine-Dot Problem</a:t>
            </a:r>
          </a:p>
        </p:txBody>
      </p:sp>
      <p:sp>
        <p:nvSpPr>
          <p:cNvPr id="11" name="Content Placeholder 10" descr="A figure shows an illustration of a nine-dot problem. The figure shows 9 equidistant dots in 3 rows."/>
          <p:cNvSpPr>
            <a:spLocks noGrp="1"/>
          </p:cNvSpPr>
          <p:nvPr>
            <p:ph idx="13"/>
          </p:nvPr>
        </p:nvSpPr>
        <p:spPr>
          <a:xfrm>
            <a:off x="457200" y="1371600"/>
            <a:ext cx="8229600" cy="609600"/>
          </a:xfrm>
        </p:spPr>
        <p:txBody>
          <a:bodyPr/>
          <a:lstStyle/>
          <a:p>
            <a:pPr marL="0" indent="0">
              <a:buNone/>
            </a:pPr>
            <a:r>
              <a:rPr lang="en-IN" sz="1800" dirty="0"/>
              <a:t>Connect all nine dots using only four straight lines and without lifting your pen or pencil (Maier, 1930). The solution to the problem can be seen in Figure 8.11.</a:t>
            </a:r>
          </a:p>
        </p:txBody>
      </p:sp>
      <p:pic>
        <p:nvPicPr>
          <p:cNvPr id="5" name="Picture Placeholder 4" descr="A figure shows an illustration of a nine-dot problem. The figure shows 9 equidistant dots in 3 rows."/>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1695370" y="2178142"/>
            <a:ext cx="5809033" cy="3213377"/>
          </a:xfrm>
        </p:spPr>
      </p:pic>
      <p:sp>
        <p:nvSpPr>
          <p:cNvPr id="6" name="Content Placeholder 5" descr="A figure shows an illustration of a nine-dot problem. The figure shows 9 equidistant dots in 3 rows."/>
          <p:cNvSpPr>
            <a:spLocks noGrp="1"/>
          </p:cNvSpPr>
          <p:nvPr>
            <p:ph sz="quarter" idx="14"/>
          </p:nvPr>
        </p:nvSpPr>
        <p:spPr>
          <a:xfrm>
            <a:off x="457200" y="5867400"/>
            <a:ext cx="8229600" cy="457200"/>
          </a:xfrm>
        </p:spPr>
        <p:txBody>
          <a:bodyPr/>
          <a:lstStyle/>
          <a:p>
            <a:pPr marL="0" indent="0">
              <a:buNone/>
            </a:pPr>
            <a:r>
              <a:rPr lang="en-IN" sz="1400" b="1" dirty="0"/>
              <a:t>Source: </a:t>
            </a:r>
            <a:r>
              <a:rPr lang="en-IN" sz="1400" dirty="0"/>
              <a:t>Maier, N. F. (1930). Reasoning in humans. I. On direction. </a:t>
            </a:r>
            <a:r>
              <a:rPr lang="en-IN" sz="1400" i="1" dirty="0"/>
              <a:t>Journal of Comparative Psychology, 10</a:t>
            </a:r>
            <a:r>
              <a:rPr lang="en-IN" sz="1400" dirty="0"/>
              <a:t>(2), 115–143. American Psychological Association.</a:t>
            </a:r>
          </a:p>
        </p:txBody>
      </p:sp>
    </p:spTree>
    <p:extLst>
      <p:ext uri="{BB962C8B-B14F-4D97-AF65-F5344CB8AC3E}">
        <p14:creationId xmlns:p14="http://schemas.microsoft.com/office/powerpoint/2010/main" val="1702532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761"/>
            <a:ext cx="8229600" cy="640482"/>
          </a:xfrm>
        </p:spPr>
        <p:txBody>
          <a:bodyPr wrap="square" anchor="ctr" anchorCtr="0">
            <a:noAutofit/>
          </a:bodyPr>
          <a:lstStyle/>
          <a:p>
            <a:r>
              <a:rPr lang="en-US" altLang="en-US" sz="3600" dirty="0">
                <a:latin typeface="+mj-lt"/>
              </a:rPr>
              <a:t>Cognitive Obstacles </a:t>
            </a:r>
            <a:r>
              <a:rPr lang="en-US" altLang="en-US" sz="2800" dirty="0" smtClean="0">
                <a:latin typeface="+mj-lt"/>
              </a:rPr>
              <a:t>(2 </a:t>
            </a:r>
            <a:r>
              <a:rPr lang="en-US" altLang="en-US" sz="2800" dirty="0">
                <a:latin typeface="+mj-lt"/>
              </a:rPr>
              <a:t>of </a:t>
            </a:r>
            <a:r>
              <a:rPr lang="en-US" altLang="en-US" sz="2800" dirty="0" smtClean="0">
                <a:latin typeface="+mj-lt"/>
              </a:rPr>
              <a:t>3)</a:t>
            </a:r>
            <a:endParaRPr lang="en-US" sz="2800" dirty="0">
              <a:latin typeface="+mj-lt"/>
            </a:endParaRPr>
          </a:p>
        </p:txBody>
      </p:sp>
      <p:sp>
        <p:nvSpPr>
          <p:cNvPr id="4" name="Content Placeholder 3"/>
          <p:cNvSpPr>
            <a:spLocks noGrp="1"/>
          </p:cNvSpPr>
          <p:nvPr>
            <p:ph idx="1"/>
          </p:nvPr>
        </p:nvSpPr>
        <p:spPr>
          <a:xfrm>
            <a:off x="457200" y="886214"/>
            <a:ext cx="8229600" cy="343758"/>
          </a:xfrm>
        </p:spPr>
        <p:txBody>
          <a:bodyPr wrap="square">
            <a:spAutoFit/>
          </a:bodyPr>
          <a:lstStyle/>
          <a:p>
            <a:pPr marL="0" indent="0">
              <a:buNone/>
            </a:pPr>
            <a:r>
              <a:rPr lang="en-IN" sz="2000" b="1" dirty="0"/>
              <a:t>Figure 8.12 </a:t>
            </a:r>
            <a:r>
              <a:rPr lang="en-IN" sz="2000" dirty="0"/>
              <a:t>The Five-Daughter Problem</a:t>
            </a:r>
          </a:p>
        </p:txBody>
      </p:sp>
      <p:sp>
        <p:nvSpPr>
          <p:cNvPr id="11" name="Content Placeholder 10"/>
          <p:cNvSpPr>
            <a:spLocks noGrp="1"/>
          </p:cNvSpPr>
          <p:nvPr>
            <p:ph idx="13"/>
          </p:nvPr>
        </p:nvSpPr>
        <p:spPr>
          <a:xfrm>
            <a:off x="457200" y="1435311"/>
            <a:ext cx="8229600" cy="622089"/>
          </a:xfrm>
        </p:spPr>
        <p:txBody>
          <a:bodyPr/>
          <a:lstStyle/>
          <a:p>
            <a:pPr marL="0" indent="0">
              <a:buNone/>
            </a:pPr>
            <a:r>
              <a:rPr lang="en-IN" sz="1800" dirty="0"/>
              <a:t>Maria’s father has five daughters: </a:t>
            </a:r>
            <a:r>
              <a:rPr lang="en-IN" sz="1800" dirty="0" err="1"/>
              <a:t>Lala</a:t>
            </a:r>
            <a:r>
              <a:rPr lang="en-IN" sz="1800" dirty="0"/>
              <a:t>, Lela, Lila, and Lola. What is the fifth daughter’s name?</a:t>
            </a:r>
          </a:p>
        </p:txBody>
      </p:sp>
      <p:pic>
        <p:nvPicPr>
          <p:cNvPr id="10" name="Picture Placeholder 9" descr="An illustration shows 5 girls and women of different ages. Four of them are labelled “Lala”, “Lela”, “Lila”, and “Lola.” One young girl is not labelled with any name."/>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2133600" y="2290216"/>
            <a:ext cx="4862449" cy="3458860"/>
          </a:xfrm>
        </p:spPr>
      </p:pic>
      <p:sp>
        <p:nvSpPr>
          <p:cNvPr id="12" name="Content Placeholder 11"/>
          <p:cNvSpPr>
            <a:spLocks noGrp="1"/>
          </p:cNvSpPr>
          <p:nvPr>
            <p:ph sz="quarter" idx="14"/>
          </p:nvPr>
        </p:nvSpPr>
        <p:spPr>
          <a:xfrm>
            <a:off x="457200" y="6096000"/>
            <a:ext cx="8229600" cy="254342"/>
          </a:xfrm>
        </p:spPr>
        <p:txBody>
          <a:bodyPr/>
          <a:lstStyle/>
          <a:p>
            <a:pPr marL="0" indent="0">
              <a:buNone/>
            </a:pPr>
            <a:r>
              <a:rPr lang="en-IN" sz="1400" dirty="0"/>
              <a:t>The fifth daughter’s name is Maria.</a:t>
            </a:r>
          </a:p>
        </p:txBody>
      </p:sp>
    </p:spTree>
    <p:extLst>
      <p:ext uri="{BB962C8B-B14F-4D97-AF65-F5344CB8AC3E}">
        <p14:creationId xmlns:p14="http://schemas.microsoft.com/office/powerpoint/2010/main" val="3695175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 figure shows an illustration of a nine-dot problem. The figure shows 9 equidistant dots in 3 rows."/>
          <p:cNvSpPr>
            <a:spLocks noGrp="1"/>
          </p:cNvSpPr>
          <p:nvPr>
            <p:ph type="title"/>
          </p:nvPr>
        </p:nvSpPr>
        <p:spPr>
          <a:xfrm>
            <a:off x="457200" y="49377"/>
            <a:ext cx="8229600" cy="618079"/>
          </a:xfrm>
        </p:spPr>
        <p:txBody>
          <a:bodyPr wrap="square" anchor="ctr" anchorCtr="0">
            <a:noAutofit/>
          </a:bodyPr>
          <a:lstStyle/>
          <a:p>
            <a:r>
              <a:rPr lang="en-US" altLang="en-US" sz="3600" dirty="0">
                <a:latin typeface="+mj-lt"/>
              </a:rPr>
              <a:t>Cognitive Obstacles </a:t>
            </a:r>
            <a:r>
              <a:rPr lang="en-US" altLang="en-US" sz="2800" dirty="0" smtClean="0">
                <a:latin typeface="+mj-lt"/>
              </a:rPr>
              <a:t>(3 </a:t>
            </a:r>
            <a:r>
              <a:rPr lang="en-US" altLang="en-US" sz="2800" dirty="0">
                <a:latin typeface="+mj-lt"/>
              </a:rPr>
              <a:t>of </a:t>
            </a:r>
            <a:r>
              <a:rPr lang="en-US" altLang="en-US" sz="2800" dirty="0" smtClean="0">
                <a:latin typeface="+mj-lt"/>
              </a:rPr>
              <a:t>3)</a:t>
            </a:r>
            <a:endParaRPr lang="en-US" sz="2800" dirty="0">
              <a:latin typeface="+mj-lt"/>
            </a:endParaRPr>
          </a:p>
        </p:txBody>
      </p:sp>
      <p:sp>
        <p:nvSpPr>
          <p:cNvPr id="4" name="Content Placeholder 3" descr="A figure shows an illustration of a nine-dot problem. The figure shows 9 equidistant dots in 3 rows."/>
          <p:cNvSpPr>
            <a:spLocks noGrp="1"/>
          </p:cNvSpPr>
          <p:nvPr>
            <p:ph idx="1"/>
          </p:nvPr>
        </p:nvSpPr>
        <p:spPr>
          <a:xfrm>
            <a:off x="457200" y="855292"/>
            <a:ext cx="8229600" cy="329980"/>
          </a:xfrm>
        </p:spPr>
        <p:txBody>
          <a:bodyPr wrap="square">
            <a:spAutoFit/>
          </a:bodyPr>
          <a:lstStyle/>
          <a:p>
            <a:pPr marL="0" indent="0">
              <a:buNone/>
            </a:pPr>
            <a:r>
              <a:rPr lang="en-IN" sz="2000" b="1" dirty="0"/>
              <a:t>Figure 8.13 </a:t>
            </a:r>
            <a:r>
              <a:rPr lang="en-IN" sz="2000" dirty="0"/>
              <a:t>The Two-String Problem</a:t>
            </a:r>
          </a:p>
        </p:txBody>
      </p:sp>
      <p:sp>
        <p:nvSpPr>
          <p:cNvPr id="11" name="Content Placeholder 10" descr="A figure shows an illustration of a nine-dot problem. The figure shows 9 equidistant dots in 3 rows."/>
          <p:cNvSpPr>
            <a:spLocks noGrp="1"/>
          </p:cNvSpPr>
          <p:nvPr>
            <p:ph idx="13"/>
          </p:nvPr>
        </p:nvSpPr>
        <p:spPr>
          <a:xfrm>
            <a:off x="457200" y="1447800"/>
            <a:ext cx="8229600" cy="1143000"/>
          </a:xfrm>
        </p:spPr>
        <p:txBody>
          <a:bodyPr/>
          <a:lstStyle/>
          <a:p>
            <a:pPr marL="0" indent="0">
              <a:buNone/>
            </a:pPr>
            <a:r>
              <a:rPr lang="en-IN" sz="1800" dirty="0"/>
              <a:t>Imagine you are standing between two strings and need to tie them together. The only problem is that you cannot reach both strings at the same time (Maier, 1931). In the room with you is a table, a piece of paper, a pair of pliers, and a ball of cotton. What do you do? For a solution, see Figure 8.16.</a:t>
            </a:r>
          </a:p>
        </p:txBody>
      </p:sp>
      <p:pic>
        <p:nvPicPr>
          <p:cNvPr id="5" name="Picture Placeholder 4" descr="A figure illustrates the two-string problem.&#10;Long description is available in notes, press F6"/>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2576038" y="2816887"/>
            <a:ext cx="4053362" cy="3507713"/>
          </a:xfrm>
        </p:spPr>
      </p:pic>
    </p:spTree>
    <p:extLst>
      <p:ext uri="{BB962C8B-B14F-4D97-AF65-F5344CB8AC3E}">
        <p14:creationId xmlns:p14="http://schemas.microsoft.com/office/powerpoint/2010/main" val="2274346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437"/>
            <a:ext cx="8229600" cy="984885"/>
          </a:xfrm>
        </p:spPr>
        <p:txBody>
          <a:bodyPr wrap="square" anchor="ctr" anchorCtr="0">
            <a:noAutofit/>
          </a:bodyPr>
          <a:lstStyle/>
          <a:p>
            <a:r>
              <a:rPr lang="en-US" altLang="en-US" sz="3600" dirty="0">
                <a:latin typeface="+mj-lt"/>
              </a:rPr>
              <a:t>Scientific Measurement: Objectivity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1056323"/>
            <a:ext cx="8229600" cy="315277"/>
          </a:xfrm>
        </p:spPr>
        <p:txBody>
          <a:bodyPr wrap="square">
            <a:noAutofit/>
          </a:bodyPr>
          <a:lstStyle/>
          <a:p>
            <a:pPr marL="0" indent="0">
              <a:buNone/>
            </a:pPr>
            <a:r>
              <a:rPr lang="en-IN" sz="2000" b="1" dirty="0"/>
              <a:t>Figure 2.1 </a:t>
            </a:r>
            <a:r>
              <a:rPr lang="en-IN" sz="2000" dirty="0"/>
              <a:t>Operational Definitions</a:t>
            </a:r>
          </a:p>
        </p:txBody>
      </p:sp>
      <p:sp>
        <p:nvSpPr>
          <p:cNvPr id="5" name="Content Placeholder 4"/>
          <p:cNvSpPr>
            <a:spLocks noGrp="1"/>
          </p:cNvSpPr>
          <p:nvPr>
            <p:ph idx="13"/>
          </p:nvPr>
        </p:nvSpPr>
        <p:spPr>
          <a:xfrm>
            <a:off x="457200" y="1524001"/>
            <a:ext cx="8229600" cy="838200"/>
          </a:xfrm>
        </p:spPr>
        <p:txBody>
          <a:bodyPr/>
          <a:lstStyle/>
          <a:p>
            <a:pPr marL="0" lvl="0" indent="0">
              <a:buNone/>
            </a:pPr>
            <a:r>
              <a:rPr lang="en-IN" sz="1800" dirty="0">
                <a:solidFill>
                  <a:prstClr val="black"/>
                </a:solidFill>
              </a:rPr>
              <a:t>A variable, such as the level of intoxication, can be operationally defined in multiple ways. This figure shows operational definitions based on physiology, behaviour, and self-report measures.</a:t>
            </a:r>
            <a:endParaRPr lang="en-IN" sz="1800" dirty="0"/>
          </a:p>
        </p:txBody>
      </p:sp>
      <p:pic>
        <p:nvPicPr>
          <p:cNvPr id="7" name="Picture Placeholder 6" descr="A figure shows an example of operational definitions.&#10;Long description is available in notes, press F6"/>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1295400" y="2514602"/>
            <a:ext cx="6705600" cy="3823295"/>
          </a:xfrm>
        </p:spPr>
      </p:pic>
    </p:spTree>
    <p:extLst>
      <p:ext uri="{BB962C8B-B14F-4D97-AF65-F5344CB8AC3E}">
        <p14:creationId xmlns:p14="http://schemas.microsoft.com/office/powerpoint/2010/main" val="7466684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249"/>
            <a:ext cx="8229600" cy="605900"/>
          </a:xfrm>
        </p:spPr>
        <p:txBody>
          <a:bodyPr wrap="square" anchor="ctr" anchorCtr="0">
            <a:noAutofit/>
          </a:bodyPr>
          <a:lstStyle/>
          <a:p>
            <a:r>
              <a:rPr lang="en-US" altLang="en-US" sz="3600" dirty="0">
                <a:latin typeface="+mj-lt"/>
              </a:rPr>
              <a:t>Representativeness and Availability</a:t>
            </a:r>
            <a:endParaRPr lang="en-US" sz="36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pPr>
            <a:r>
              <a:rPr lang="en-US" altLang="en-US" sz="2400" dirty="0">
                <a:ea typeface="ＭＳ Ｐゴシック" pitchFamily="34" charset="-128"/>
              </a:rPr>
              <a:t>Conjunction fallacy (p. 308)</a:t>
            </a:r>
          </a:p>
          <a:p>
            <a:pPr>
              <a:buFontTx/>
              <a:buNone/>
            </a:pPr>
            <a:r>
              <a:rPr lang="en-US" altLang="en-US" sz="2400" dirty="0">
                <a:ea typeface="ＭＳ Ｐゴシック" pitchFamily="34" charset="-128"/>
              </a:rPr>
              <a:t>Representativeness heuristic (p. 308)</a:t>
            </a:r>
          </a:p>
          <a:p>
            <a:pPr>
              <a:buFontTx/>
              <a:buNone/>
            </a:pPr>
            <a:r>
              <a:rPr lang="en-US" altLang="en-US" sz="2400" dirty="0">
                <a:ea typeface="ＭＳ Ｐゴシック" pitchFamily="34" charset="-128"/>
              </a:rPr>
              <a:t>Availability heuristic (p. 308)</a:t>
            </a:r>
          </a:p>
        </p:txBody>
      </p:sp>
    </p:spTree>
    <p:extLst>
      <p:ext uri="{BB962C8B-B14F-4D97-AF65-F5344CB8AC3E}">
        <p14:creationId xmlns:p14="http://schemas.microsoft.com/office/powerpoint/2010/main" val="39237659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220"/>
            <a:ext cx="8229600" cy="611959"/>
          </a:xfrm>
        </p:spPr>
        <p:txBody>
          <a:bodyPr wrap="square" anchor="ctr" anchorCtr="0">
            <a:noAutofit/>
          </a:bodyPr>
          <a:lstStyle/>
          <a:p>
            <a:r>
              <a:rPr lang="en-US" altLang="en-US" sz="3600" dirty="0">
                <a:latin typeface="+mj-lt"/>
              </a:rPr>
              <a:t>Anchoring Effects</a:t>
            </a:r>
            <a:endParaRPr lang="en-US" sz="36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pPr>
            <a:r>
              <a:rPr lang="en-US" altLang="en-US" sz="2400" b="1" dirty="0">
                <a:ea typeface="ＭＳ Ｐゴシック" pitchFamily="34" charset="-128"/>
              </a:rPr>
              <a:t>Anchoring effect (p. 310) </a:t>
            </a:r>
          </a:p>
          <a:p>
            <a:r>
              <a:rPr lang="en-US" altLang="en-US" sz="2400" dirty="0">
                <a:ea typeface="ＭＳ Ｐゴシック" pitchFamily="34" charset="-128"/>
              </a:rPr>
              <a:t>In what year did British Columbia become part of Canada?</a:t>
            </a:r>
          </a:p>
          <a:p>
            <a:r>
              <a:rPr lang="en-US" altLang="en-US" sz="2400" dirty="0">
                <a:ea typeface="ＭＳ Ｐゴシック" pitchFamily="34" charset="-128"/>
              </a:rPr>
              <a:t>More affected when generated by individual</a:t>
            </a:r>
            <a:endParaRPr lang="en-US" sz="2400" dirty="0"/>
          </a:p>
        </p:txBody>
      </p:sp>
    </p:spTree>
    <p:extLst>
      <p:ext uri="{BB962C8B-B14F-4D97-AF65-F5344CB8AC3E}">
        <p14:creationId xmlns:p14="http://schemas.microsoft.com/office/powerpoint/2010/main" val="157040242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948"/>
            <a:ext cx="8229600" cy="630503"/>
          </a:xfrm>
        </p:spPr>
        <p:txBody>
          <a:bodyPr wrap="square" anchor="ctr">
            <a:noAutofit/>
          </a:bodyPr>
          <a:lstStyle/>
          <a:p>
            <a:r>
              <a:rPr lang="en-US" altLang="en-US" sz="3600" dirty="0">
                <a:latin typeface="+mj-lt"/>
              </a:rPr>
              <a:t>Framing Effects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47683"/>
            <a:ext cx="8229600" cy="1339759"/>
          </a:xfrm>
        </p:spPr>
        <p:txBody>
          <a:bodyPr wrap="square">
            <a:spAutoFit/>
          </a:bodyPr>
          <a:lstStyle/>
          <a:p>
            <a:r>
              <a:rPr lang="en-US" altLang="en-US" sz="2400" dirty="0">
                <a:ea typeface="ＭＳ Ｐゴシック" pitchFamily="34" charset="-128"/>
              </a:rPr>
              <a:t>Decision-making influenced by how problem is framed    (p. 310)</a:t>
            </a:r>
          </a:p>
          <a:p>
            <a:r>
              <a:rPr lang="en-US" altLang="en-US" sz="2400" dirty="0">
                <a:ea typeface="ＭＳ Ｐゴシック" pitchFamily="34" charset="-128"/>
              </a:rPr>
              <a:t>Example: Vaccine A vs. Vaccine B</a:t>
            </a:r>
            <a:endParaRPr lang="en-US" sz="2400" dirty="0"/>
          </a:p>
        </p:txBody>
      </p:sp>
    </p:spTree>
    <p:extLst>
      <p:ext uri="{BB962C8B-B14F-4D97-AF65-F5344CB8AC3E}">
        <p14:creationId xmlns:p14="http://schemas.microsoft.com/office/powerpoint/2010/main" val="40084159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98"/>
            <a:ext cx="8229600" cy="636808"/>
          </a:xfrm>
        </p:spPr>
        <p:txBody>
          <a:bodyPr wrap="square" anchor="ctr" anchorCtr="0">
            <a:noAutofit/>
          </a:bodyPr>
          <a:lstStyle/>
          <a:p>
            <a:r>
              <a:rPr lang="en-US" altLang="en-US" sz="3600" dirty="0">
                <a:latin typeface="+mj-lt"/>
              </a:rPr>
              <a:t>Framing Effects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0" y="838200"/>
            <a:ext cx="8229600" cy="307777"/>
          </a:xfrm>
        </p:spPr>
        <p:txBody>
          <a:bodyPr wrap="square">
            <a:spAutoFit/>
          </a:bodyPr>
          <a:lstStyle/>
          <a:p>
            <a:pPr marL="0" indent="0">
              <a:buNone/>
            </a:pPr>
            <a:r>
              <a:rPr lang="en-IN" sz="2000" b="1" dirty="0"/>
              <a:t>Figure 8.18 </a:t>
            </a:r>
            <a:r>
              <a:rPr lang="en-IN" sz="2000" dirty="0"/>
              <a:t>Framing Effects</a:t>
            </a:r>
          </a:p>
        </p:txBody>
      </p:sp>
      <p:sp>
        <p:nvSpPr>
          <p:cNvPr id="11" name="Content Placeholder 10"/>
          <p:cNvSpPr>
            <a:spLocks noGrp="1"/>
          </p:cNvSpPr>
          <p:nvPr>
            <p:ph idx="13"/>
          </p:nvPr>
        </p:nvSpPr>
        <p:spPr>
          <a:xfrm>
            <a:off x="457200" y="1145978"/>
            <a:ext cx="8229600" cy="1368131"/>
          </a:xfrm>
        </p:spPr>
        <p:txBody>
          <a:bodyPr/>
          <a:lstStyle/>
          <a:p>
            <a:pPr marL="0" indent="0">
              <a:buNone/>
            </a:pPr>
            <a:r>
              <a:rPr lang="en-IN" sz="1800" dirty="0"/>
              <a:t>When people are asked which vaccine or treatment they would use to help a hypothetical group of villagers, the option they select is influenced by how the question is worded or framed. If the question is worded in terms of saving villagers, most people choose Vaccine A. If the question is worded in terms of killing villagers, most people choose Treatment D.</a:t>
            </a:r>
          </a:p>
        </p:txBody>
      </p:sp>
      <p:pic>
        <p:nvPicPr>
          <p:cNvPr id="5" name="Picture Placeholder 4" descr="A figure illustrates the framing effect.&#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457200" y="2667000"/>
            <a:ext cx="8229600" cy="4038600"/>
          </a:xfrm>
        </p:spPr>
      </p:pic>
      <p:sp>
        <p:nvSpPr>
          <p:cNvPr id="12" name="Content Placeholder 11"/>
          <p:cNvSpPr>
            <a:spLocks noGrp="1"/>
          </p:cNvSpPr>
          <p:nvPr>
            <p:ph sz="quarter" idx="14"/>
          </p:nvPr>
        </p:nvSpPr>
        <p:spPr>
          <a:xfrm>
            <a:off x="457200" y="6477000"/>
            <a:ext cx="8229600" cy="228600"/>
          </a:xfrm>
        </p:spPr>
        <p:txBody>
          <a:bodyPr/>
          <a:lstStyle/>
          <a:p>
            <a:pPr marL="0" indent="0">
              <a:buNone/>
            </a:pPr>
            <a:r>
              <a:rPr lang="en-IN" sz="1400" b="1" dirty="0"/>
              <a:t>Source:</a:t>
            </a:r>
            <a:r>
              <a:rPr lang="en-IN" sz="1400" dirty="0"/>
              <a:t> Wade, C., &amp; </a:t>
            </a:r>
            <a:r>
              <a:rPr lang="en-IN" sz="1400" dirty="0" err="1"/>
              <a:t>Tavris</a:t>
            </a:r>
            <a:r>
              <a:rPr lang="en-IN" sz="1400" dirty="0"/>
              <a:t>, C. (2002). </a:t>
            </a:r>
            <a:r>
              <a:rPr lang="en-IN" sz="1400" i="1" dirty="0"/>
              <a:t>Invitation to Psychology</a:t>
            </a:r>
            <a:r>
              <a:rPr lang="en-IN" sz="1400" dirty="0"/>
              <a:t>, 2nd ed., ©2002, p. 121. Adapted and electronically reproduced by permission of Pearson Education, Inc., Upper Saddle River, New Jersey.</a:t>
            </a:r>
          </a:p>
        </p:txBody>
      </p:sp>
    </p:spTree>
    <p:extLst>
      <p:ext uri="{BB962C8B-B14F-4D97-AF65-F5344CB8AC3E}">
        <p14:creationId xmlns:p14="http://schemas.microsoft.com/office/powerpoint/2010/main" val="32992245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23"/>
            <a:ext cx="8229600" cy="1182951"/>
          </a:xfrm>
        </p:spPr>
        <p:txBody>
          <a:bodyPr wrap="square" anchor="ctr" anchorCtr="0">
            <a:noAutofit/>
          </a:bodyPr>
          <a:lstStyle/>
          <a:p>
            <a:r>
              <a:rPr lang="en-US" altLang="en-US" sz="3600" dirty="0">
                <a:latin typeface="+mj-lt"/>
              </a:rPr>
              <a:t>Belief Perseverance and Confirmation Bias</a:t>
            </a:r>
            <a:endParaRPr lang="en-US" sz="2800" dirty="0">
              <a:latin typeface="+mj-lt"/>
            </a:endParaRPr>
          </a:p>
        </p:txBody>
      </p:sp>
      <p:sp>
        <p:nvSpPr>
          <p:cNvPr id="4" name="Content Placeholder 3"/>
          <p:cNvSpPr>
            <a:spLocks noGrp="1"/>
          </p:cNvSpPr>
          <p:nvPr>
            <p:ph idx="1"/>
          </p:nvPr>
        </p:nvSpPr>
        <p:spPr>
          <a:xfrm>
            <a:off x="443345" y="1371600"/>
            <a:ext cx="8229600" cy="1631216"/>
          </a:xfrm>
        </p:spPr>
        <p:txBody>
          <a:bodyPr wrap="square">
            <a:noAutofit/>
          </a:bodyPr>
          <a:lstStyle/>
          <a:p>
            <a:pPr>
              <a:spcBef>
                <a:spcPts val="600"/>
              </a:spcBef>
              <a:buNone/>
            </a:pPr>
            <a:r>
              <a:rPr lang="en-US" altLang="en-US" sz="2400" b="1" dirty="0"/>
              <a:t>Belief perseverance (p. 310)</a:t>
            </a:r>
          </a:p>
          <a:p>
            <a:pPr>
              <a:spcBef>
                <a:spcPts val="600"/>
              </a:spcBef>
              <a:buNone/>
            </a:pPr>
            <a:r>
              <a:rPr lang="en-US" altLang="en-US" sz="2400" b="1" dirty="0"/>
              <a:t>Confirmation bias (p. 311)</a:t>
            </a:r>
          </a:p>
          <a:p>
            <a:pPr marL="0" indent="0">
              <a:spcBef>
                <a:spcPts val="600"/>
              </a:spcBef>
              <a:buNone/>
            </a:pPr>
            <a:r>
              <a:rPr lang="en-US" altLang="en-US" sz="2400" dirty="0"/>
              <a:t>Can dramatically influence beliefs, especially for complex, emotionally-charged issues (e.g. politics)</a:t>
            </a:r>
          </a:p>
        </p:txBody>
      </p:sp>
    </p:spTree>
    <p:extLst>
      <p:ext uri="{BB962C8B-B14F-4D97-AF65-F5344CB8AC3E}">
        <p14:creationId xmlns:p14="http://schemas.microsoft.com/office/powerpoint/2010/main" val="371745587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810"/>
            <a:ext cx="8229600" cy="1746772"/>
          </a:xfrm>
        </p:spPr>
        <p:txBody>
          <a:bodyPr wrap="square" anchor="ctr" anchorCtr="0">
            <a:noAutofit/>
          </a:bodyPr>
          <a:lstStyle/>
          <a:p>
            <a:r>
              <a:rPr lang="en-US" altLang="en-US" sz="3600" dirty="0">
                <a:latin typeface="+mj-lt"/>
              </a:rPr>
              <a:t>Working the Scientific Literacy Model: Maximizing and Satisficing in Complex Decisions </a:t>
            </a:r>
            <a:r>
              <a:rPr lang="en-US" altLang="en-US" sz="2800" dirty="0">
                <a:latin typeface="+mj-lt"/>
              </a:rPr>
              <a:t>(1 of 3)</a:t>
            </a:r>
            <a:endParaRPr lang="en-US" sz="2800" dirty="0">
              <a:latin typeface="+mj-lt"/>
            </a:endParaRPr>
          </a:p>
        </p:txBody>
      </p:sp>
      <p:sp>
        <p:nvSpPr>
          <p:cNvPr id="4" name="Content Placeholder 3"/>
          <p:cNvSpPr>
            <a:spLocks noGrp="1"/>
          </p:cNvSpPr>
          <p:nvPr>
            <p:ph idx="1"/>
          </p:nvPr>
        </p:nvSpPr>
        <p:spPr>
          <a:xfrm>
            <a:off x="457200" y="1905000"/>
            <a:ext cx="8229600" cy="2385268"/>
          </a:xfrm>
        </p:spPr>
        <p:txBody>
          <a:bodyPr wrap="square">
            <a:spAutoFit/>
          </a:bodyPr>
          <a:lstStyle/>
          <a:p>
            <a:pPr lvl="0">
              <a:buSzPct val="100000"/>
              <a:buNone/>
            </a:pPr>
            <a:r>
              <a:rPr lang="en-US" altLang="en-US" sz="2400" b="1" dirty="0">
                <a:solidFill>
                  <a:prstClr val="black"/>
                </a:solidFill>
              </a:rPr>
              <a:t>What do we know about maximizing and satisficing?</a:t>
            </a:r>
          </a:p>
          <a:p>
            <a:pPr lvl="0">
              <a:buSzPct val="100000"/>
            </a:pPr>
            <a:r>
              <a:rPr lang="en-US" altLang="en-US" sz="2400" dirty="0">
                <a:solidFill>
                  <a:prstClr val="black"/>
                </a:solidFill>
              </a:rPr>
              <a:t>Two types of consumers</a:t>
            </a:r>
          </a:p>
          <a:p>
            <a:pPr lvl="1">
              <a:buSzPct val="100000"/>
            </a:pPr>
            <a:r>
              <a:rPr lang="en-US" altLang="en-US" sz="2400" dirty="0" err="1">
                <a:solidFill>
                  <a:prstClr val="black"/>
                </a:solidFill>
              </a:rPr>
              <a:t>Satisficers</a:t>
            </a:r>
            <a:r>
              <a:rPr lang="en-US" altLang="en-US" sz="2400" dirty="0">
                <a:solidFill>
                  <a:prstClr val="black"/>
                </a:solidFill>
              </a:rPr>
              <a:t> = </a:t>
            </a:r>
            <a:r>
              <a:rPr lang="ja-JP" altLang="en-US" sz="2400" dirty="0">
                <a:solidFill>
                  <a:prstClr val="black"/>
                </a:solidFill>
                <a:latin typeface="Arial" panose="020B0604020202020204" pitchFamily="34" charset="0"/>
              </a:rPr>
              <a:t>“</a:t>
            </a:r>
            <a:r>
              <a:rPr lang="en-US" altLang="ja-JP" sz="2400" dirty="0">
                <a:solidFill>
                  <a:prstClr val="black"/>
                </a:solidFill>
                <a:latin typeface="Arial" panose="020B0604020202020204" pitchFamily="34" charset="0"/>
              </a:rPr>
              <a:t>good enough</a:t>
            </a:r>
            <a:r>
              <a:rPr lang="ja-JP" altLang="en-US" sz="2400" dirty="0">
                <a:solidFill>
                  <a:prstClr val="black"/>
                </a:solidFill>
                <a:latin typeface="Arial" panose="020B0604020202020204" pitchFamily="34" charset="0"/>
              </a:rPr>
              <a:t>”</a:t>
            </a:r>
            <a:endParaRPr lang="en-US" altLang="ja-JP" sz="2400" dirty="0">
              <a:solidFill>
                <a:prstClr val="black"/>
              </a:solidFill>
              <a:latin typeface="Arial" panose="020B0604020202020204" pitchFamily="34" charset="0"/>
            </a:endParaRPr>
          </a:p>
          <a:p>
            <a:pPr lvl="1">
              <a:buSzPct val="100000"/>
            </a:pPr>
            <a:r>
              <a:rPr lang="en-US" altLang="en-US" sz="2400" dirty="0">
                <a:solidFill>
                  <a:prstClr val="black"/>
                </a:solidFill>
              </a:rPr>
              <a:t>Maximizers = evaluate every option</a:t>
            </a:r>
          </a:p>
          <a:p>
            <a:pPr lvl="0">
              <a:spcAft>
                <a:spcPts val="600"/>
              </a:spcAft>
              <a:buSzPct val="100000"/>
            </a:pPr>
            <a:r>
              <a:rPr lang="en-US" altLang="en-US" sz="2400" dirty="0">
                <a:solidFill>
                  <a:prstClr val="black"/>
                </a:solidFill>
              </a:rPr>
              <a:t>Paradox of choice</a:t>
            </a:r>
          </a:p>
        </p:txBody>
      </p:sp>
      <p:sp>
        <p:nvSpPr>
          <p:cNvPr id="3" name="Content Placeholder 2"/>
          <p:cNvSpPr>
            <a:spLocks noGrp="1"/>
          </p:cNvSpPr>
          <p:nvPr>
            <p:ph idx="13"/>
          </p:nvPr>
        </p:nvSpPr>
        <p:spPr>
          <a:xfrm>
            <a:off x="457200" y="4495800"/>
            <a:ext cx="8229600" cy="381000"/>
          </a:xfrm>
        </p:spPr>
        <p:txBody>
          <a:bodyPr/>
          <a:lstStyle/>
          <a:p>
            <a:pPr>
              <a:spcBef>
                <a:spcPts val="1200"/>
              </a:spcBef>
              <a:buNone/>
            </a:pPr>
            <a:r>
              <a:rPr lang="en-US" altLang="en-US" sz="2400" b="1" dirty="0">
                <a:latin typeface="+mn-ea"/>
              </a:rPr>
              <a:t>How can scientists explain maximizing and satisficing?</a:t>
            </a:r>
            <a:endParaRPr lang="en-US" sz="2400" dirty="0"/>
          </a:p>
        </p:txBody>
      </p:sp>
    </p:spTree>
    <p:extLst>
      <p:ext uri="{BB962C8B-B14F-4D97-AF65-F5344CB8AC3E}">
        <p14:creationId xmlns:p14="http://schemas.microsoft.com/office/powerpoint/2010/main" val="17631287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922"/>
            <a:ext cx="8229600" cy="1746772"/>
          </a:xfrm>
        </p:spPr>
        <p:txBody>
          <a:bodyPr wrap="square" anchor="ctr" anchorCtr="0">
            <a:noAutofit/>
          </a:bodyPr>
          <a:lstStyle/>
          <a:p>
            <a:r>
              <a:rPr lang="en-US" altLang="en-US" sz="3600" dirty="0">
                <a:latin typeface="+mj-lt"/>
              </a:rPr>
              <a:t>Working the Scientific Literacy Model: Maximizing and Satisficing </a:t>
            </a:r>
            <a:br>
              <a:rPr lang="en-US" altLang="en-US" sz="3600" dirty="0">
                <a:latin typeface="+mj-lt"/>
              </a:rPr>
            </a:br>
            <a:r>
              <a:rPr lang="en-US" altLang="en-US" sz="3600" dirty="0">
                <a:latin typeface="+mj-lt"/>
              </a:rPr>
              <a:t>in Complex Decisions </a:t>
            </a:r>
            <a:r>
              <a:rPr lang="en-US" altLang="en-US" sz="2800" dirty="0">
                <a:latin typeface="+mj-lt"/>
              </a:rPr>
              <a:t>(2 of 3)</a:t>
            </a:r>
            <a:endParaRPr lang="en-US" sz="2800" dirty="0">
              <a:latin typeface="+mj-lt"/>
            </a:endParaRPr>
          </a:p>
        </p:txBody>
      </p:sp>
      <p:sp>
        <p:nvSpPr>
          <p:cNvPr id="4" name="Content Placeholder 3"/>
          <p:cNvSpPr>
            <a:spLocks noGrp="1"/>
          </p:cNvSpPr>
          <p:nvPr>
            <p:ph idx="1"/>
          </p:nvPr>
        </p:nvSpPr>
        <p:spPr>
          <a:xfrm>
            <a:off x="457200" y="1916668"/>
            <a:ext cx="8229600" cy="369332"/>
          </a:xfrm>
        </p:spPr>
        <p:txBody>
          <a:bodyPr wrap="square">
            <a:spAutoFit/>
          </a:bodyPr>
          <a:lstStyle/>
          <a:p>
            <a:pPr>
              <a:buSzPct val="100000"/>
              <a:buNone/>
            </a:pPr>
            <a:r>
              <a:rPr lang="en-US" altLang="en-US" sz="2400" b="1" dirty="0">
                <a:latin typeface="+mn-ea"/>
              </a:rPr>
              <a:t>How can scientists explain maximizing and satisficing?</a:t>
            </a:r>
            <a:endParaRPr lang="en-US" altLang="en-US" sz="2400" dirty="0">
              <a:solidFill>
                <a:prstClr val="black"/>
              </a:solidFill>
            </a:endParaRPr>
          </a:p>
        </p:txBody>
      </p:sp>
      <p:sp>
        <p:nvSpPr>
          <p:cNvPr id="3" name="Content Placeholder 2"/>
          <p:cNvSpPr>
            <a:spLocks noGrp="1"/>
          </p:cNvSpPr>
          <p:nvPr>
            <p:ph idx="13"/>
          </p:nvPr>
        </p:nvSpPr>
        <p:spPr>
          <a:xfrm>
            <a:off x="457200" y="2527224"/>
            <a:ext cx="8229600" cy="368376"/>
          </a:xfrm>
        </p:spPr>
        <p:txBody>
          <a:bodyPr/>
          <a:lstStyle/>
          <a:p>
            <a:pPr>
              <a:spcBef>
                <a:spcPts val="1200"/>
              </a:spcBef>
              <a:buNone/>
            </a:pPr>
            <a:r>
              <a:rPr lang="en-IN" sz="2400" b="1" dirty="0"/>
              <a:t>Table 8.2 </a:t>
            </a:r>
            <a:r>
              <a:rPr lang="en-IN" sz="2400" dirty="0"/>
              <a:t>Satisfaction of </a:t>
            </a:r>
            <a:r>
              <a:rPr lang="en-IN" sz="2400" dirty="0" err="1"/>
              <a:t>Maximizers</a:t>
            </a:r>
            <a:r>
              <a:rPr lang="en-IN" sz="2400" dirty="0"/>
              <a:t> and </a:t>
            </a:r>
            <a:r>
              <a:rPr lang="en-IN" sz="2400" dirty="0" err="1"/>
              <a:t>Satisficers</a:t>
            </a:r>
            <a:endParaRPr lang="en-US" sz="2400" dirty="0"/>
          </a:p>
        </p:txBody>
      </p:sp>
      <p:graphicFrame>
        <p:nvGraphicFramePr>
          <p:cNvPr id="12" name="Table 11"/>
          <p:cNvGraphicFramePr>
            <a:graphicFrameLocks noGrp="1"/>
          </p:cNvGraphicFramePr>
          <p:nvPr>
            <p:extLst/>
          </p:nvPr>
        </p:nvGraphicFramePr>
        <p:xfrm>
          <a:off x="457200" y="3200400"/>
          <a:ext cx="8229600" cy="1295399"/>
        </p:xfrm>
        <a:graphic>
          <a:graphicData uri="http://schemas.openxmlformats.org/drawingml/2006/table">
            <a:tbl>
              <a:tblPr firstRow="1" bandRow="1">
                <a:tableStyleId>{3B4B98B0-60AC-42C2-AFA5-B58CD77FA1E5}</a:tableStyleId>
              </a:tblPr>
              <a:tblGrid>
                <a:gridCol w="1806499">
                  <a:extLst>
                    <a:ext uri="{9D8B030D-6E8A-4147-A177-3AD203B41FA5}">
                      <a16:colId xmlns:a16="http://schemas.microsoft.com/office/drawing/2014/main" val="1576358339"/>
                    </a:ext>
                  </a:extLst>
                </a:gridCol>
                <a:gridCol w="2210330">
                  <a:extLst>
                    <a:ext uri="{9D8B030D-6E8A-4147-A177-3AD203B41FA5}">
                      <a16:colId xmlns:a16="http://schemas.microsoft.com/office/drawing/2014/main" val="798215256"/>
                    </a:ext>
                  </a:extLst>
                </a:gridCol>
                <a:gridCol w="2361111">
                  <a:extLst>
                    <a:ext uri="{9D8B030D-6E8A-4147-A177-3AD203B41FA5}">
                      <a16:colId xmlns:a16="http://schemas.microsoft.com/office/drawing/2014/main" val="1221773551"/>
                    </a:ext>
                  </a:extLst>
                </a:gridCol>
                <a:gridCol w="1851660">
                  <a:extLst>
                    <a:ext uri="{9D8B030D-6E8A-4147-A177-3AD203B41FA5}">
                      <a16:colId xmlns:a16="http://schemas.microsoft.com/office/drawing/2014/main" val="3796639495"/>
                    </a:ext>
                  </a:extLst>
                </a:gridCol>
              </a:tblGrid>
              <a:tr h="407604">
                <a:tc>
                  <a:txBody>
                    <a:bodyPr/>
                    <a:lstStyle/>
                    <a:p>
                      <a:pPr algn="ctr"/>
                      <a:r>
                        <a:rPr lang="en-US" sz="1800" dirty="0">
                          <a:solidFill>
                            <a:schemeClr val="bg2"/>
                          </a:solidFill>
                        </a:rPr>
                        <a:t>(Blank)</a:t>
                      </a:r>
                      <a:endParaRPr lang="en-IN" sz="1800" dirty="0">
                        <a:solidFill>
                          <a:schemeClr val="bg2"/>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a:r>
                        <a:rPr lang="en-IN" sz="1800" b="1" i="0" u="none" strike="noStrike" kern="1200" baseline="0" dirty="0">
                          <a:solidFill>
                            <a:schemeClr val="bg1"/>
                          </a:solidFill>
                          <a:latin typeface="+mn-lt"/>
                          <a:ea typeface="+mn-ea"/>
                          <a:cs typeface="+mn-cs"/>
                        </a:rPr>
                        <a:t>6 Alternatives</a:t>
                      </a:r>
                      <a:endParaRPr lang="en-IN" sz="1800"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a:r>
                        <a:rPr lang="en-IN" sz="1800" b="1" i="0" u="none" strike="noStrike" kern="1200" baseline="0" dirty="0">
                          <a:solidFill>
                            <a:schemeClr val="bg1"/>
                          </a:solidFill>
                          <a:latin typeface="+mn-lt"/>
                          <a:ea typeface="+mn-ea"/>
                          <a:cs typeface="+mn-cs"/>
                        </a:rPr>
                        <a:t>30 Alternatives</a:t>
                      </a:r>
                      <a:endParaRPr lang="en-IN" sz="1800"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a:r>
                        <a:rPr lang="en-IN" sz="1800" b="1" i="0" u="none" strike="noStrike" kern="1200" baseline="0" dirty="0">
                          <a:solidFill>
                            <a:schemeClr val="bg1"/>
                          </a:solidFill>
                          <a:latin typeface="+mn-lt"/>
                          <a:ea typeface="+mn-ea"/>
                          <a:cs typeface="+mn-cs"/>
                        </a:rPr>
                        <a:t>Difference</a:t>
                      </a:r>
                      <a:endParaRPr lang="en-IN" sz="1800"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4213115365"/>
                  </a:ext>
                </a:extLst>
              </a:tr>
              <a:tr h="480191">
                <a:tc>
                  <a:txBody>
                    <a:bodyPr/>
                    <a:lstStyle/>
                    <a:p>
                      <a:pPr algn="l"/>
                      <a:r>
                        <a:rPr lang="en-IN" sz="1800" b="0" i="0" u="none" strike="noStrike" kern="1200" baseline="0" dirty="0" err="1">
                          <a:solidFill>
                            <a:schemeClr val="tx1"/>
                          </a:solidFill>
                          <a:latin typeface="+mn-lt"/>
                          <a:ea typeface="+mn-ea"/>
                          <a:cs typeface="+mn-cs"/>
                        </a:rPr>
                        <a:t>Maximizers</a:t>
                      </a:r>
                      <a:endParaRPr lang="en-IN" sz="18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5.64</a:t>
                      </a:r>
                      <a:endParaRPr lang="en-IN" sz="18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4.73</a:t>
                      </a:r>
                      <a:endParaRPr lang="en-IN" sz="18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-0.91</a:t>
                      </a:r>
                      <a:endParaRPr lang="en-IN" sz="1800"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2737491284"/>
                  </a:ext>
                </a:extLst>
              </a:tr>
              <a:tr h="407604">
                <a:tc>
                  <a:txBody>
                    <a:bodyPr/>
                    <a:lstStyle/>
                    <a:p>
                      <a:pPr algn="l"/>
                      <a:r>
                        <a:rPr lang="en-IN" sz="1800" b="0" i="0" u="none" strike="noStrike" kern="1200" baseline="0" dirty="0" err="1">
                          <a:solidFill>
                            <a:schemeClr val="tx1"/>
                          </a:solidFill>
                          <a:latin typeface="+mn-lt"/>
                          <a:ea typeface="+mn-ea"/>
                          <a:cs typeface="+mn-cs"/>
                        </a:rPr>
                        <a:t>Satisficers</a:t>
                      </a:r>
                      <a:endParaRPr lang="en-IN" sz="18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5.44</a:t>
                      </a:r>
                      <a:endParaRPr lang="en-IN" sz="18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6.00</a:t>
                      </a:r>
                      <a:endParaRPr lang="en-IN" sz="18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pPr algn="ctr"/>
                      <a:r>
                        <a:rPr lang="en-IN" sz="1800" b="0" i="0" u="none" strike="noStrike" kern="1200" baseline="0" dirty="0">
                          <a:solidFill>
                            <a:schemeClr val="tx1"/>
                          </a:solidFill>
                          <a:latin typeface="+mn-lt"/>
                          <a:ea typeface="+mn-ea"/>
                          <a:cs typeface="+mn-cs"/>
                        </a:rPr>
                        <a:t>+0.46</a:t>
                      </a:r>
                      <a:endParaRPr lang="en-IN" sz="1800"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213882891"/>
                  </a:ext>
                </a:extLst>
              </a:tr>
            </a:tbl>
          </a:graphicData>
        </a:graphic>
      </p:graphicFrame>
      <p:sp>
        <p:nvSpPr>
          <p:cNvPr id="5" name="Content Placeholder 4"/>
          <p:cNvSpPr>
            <a:spLocks noGrp="1"/>
          </p:cNvSpPr>
          <p:nvPr>
            <p:ph sz="quarter" idx="14"/>
          </p:nvPr>
        </p:nvSpPr>
        <p:spPr>
          <a:xfrm>
            <a:off x="457200" y="4800600"/>
            <a:ext cx="8229600" cy="533400"/>
          </a:xfrm>
        </p:spPr>
        <p:txBody>
          <a:bodyPr/>
          <a:lstStyle/>
          <a:p>
            <a:pPr marL="0" indent="0">
              <a:buNone/>
            </a:pPr>
            <a:r>
              <a:rPr lang="en-IN" sz="1400" b="1" dirty="0"/>
              <a:t>Source:</a:t>
            </a:r>
            <a:r>
              <a:rPr lang="en-IN" sz="1400" dirty="0"/>
              <a:t> Adapted from Dar-Nimrod et al. (2009). The Maximization Paradox: The costs of seeking alternatives. </a:t>
            </a:r>
            <a:r>
              <a:rPr lang="en-IN" sz="1400" i="1" dirty="0"/>
              <a:t>Personality and Individual Differences, 46</a:t>
            </a:r>
            <a:r>
              <a:rPr lang="en-IN" sz="1400" dirty="0"/>
              <a:t>, 631–635, Figure 1 and Table 1.</a:t>
            </a:r>
          </a:p>
        </p:txBody>
      </p:sp>
    </p:spTree>
    <p:extLst>
      <p:ext uri="{BB962C8B-B14F-4D97-AF65-F5344CB8AC3E}">
        <p14:creationId xmlns:p14="http://schemas.microsoft.com/office/powerpoint/2010/main" val="115154980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076"/>
            <a:ext cx="8229600" cy="1764240"/>
          </a:xfrm>
        </p:spPr>
        <p:txBody>
          <a:bodyPr wrap="square" anchor="ctr" anchorCtr="0">
            <a:noAutofit/>
          </a:bodyPr>
          <a:lstStyle/>
          <a:p>
            <a:r>
              <a:rPr lang="en-US" altLang="en-US" sz="3600" dirty="0">
                <a:latin typeface="+mj-lt"/>
              </a:rPr>
              <a:t>Working the Scientific Literacy Model: Maximizing and Satisficing in Complex Decisions </a:t>
            </a:r>
            <a:r>
              <a:rPr lang="en-US" altLang="en-US" sz="2800" dirty="0">
                <a:latin typeface="+mj-lt"/>
              </a:rPr>
              <a:t>(3 of 3)</a:t>
            </a:r>
            <a:endParaRPr lang="en-US" sz="2800" dirty="0">
              <a:latin typeface="+mj-lt"/>
            </a:endParaRPr>
          </a:p>
        </p:txBody>
      </p:sp>
      <p:sp>
        <p:nvSpPr>
          <p:cNvPr id="4" name="Content Placeholder 3"/>
          <p:cNvSpPr>
            <a:spLocks noGrp="1"/>
          </p:cNvSpPr>
          <p:nvPr>
            <p:ph idx="1"/>
          </p:nvPr>
        </p:nvSpPr>
        <p:spPr>
          <a:xfrm>
            <a:off x="457200" y="1905000"/>
            <a:ext cx="8229600" cy="1492716"/>
          </a:xfrm>
        </p:spPr>
        <p:txBody>
          <a:bodyPr wrap="square">
            <a:spAutoFit/>
          </a:bodyPr>
          <a:lstStyle/>
          <a:p>
            <a:pPr>
              <a:buFontTx/>
              <a:buNone/>
            </a:pPr>
            <a:r>
              <a:rPr lang="en-US" altLang="en-US" sz="2400" b="1" dirty="0">
                <a:ea typeface="ＭＳ Ｐゴシック" pitchFamily="34" charset="-128"/>
              </a:rPr>
              <a:t>Can we critically evaluate this information?</a:t>
            </a:r>
          </a:p>
          <a:p>
            <a:r>
              <a:rPr lang="en-US" altLang="en-US" sz="2400" dirty="0">
                <a:ea typeface="ＭＳ Ｐゴシック" pitchFamily="34" charset="-128"/>
              </a:rPr>
              <a:t>Maximizers might expect more</a:t>
            </a:r>
          </a:p>
          <a:p>
            <a:r>
              <a:rPr lang="en-US" altLang="en-US" sz="2400" dirty="0">
                <a:ea typeface="ＭＳ Ｐゴシック" pitchFamily="34" charset="-128"/>
              </a:rPr>
              <a:t>Correlational research</a:t>
            </a:r>
          </a:p>
        </p:txBody>
      </p:sp>
      <p:sp>
        <p:nvSpPr>
          <p:cNvPr id="3" name="Content Placeholder 2"/>
          <p:cNvSpPr>
            <a:spLocks noGrp="1"/>
          </p:cNvSpPr>
          <p:nvPr>
            <p:ph idx="13"/>
          </p:nvPr>
        </p:nvSpPr>
        <p:spPr>
          <a:xfrm>
            <a:off x="457200" y="3581400"/>
            <a:ext cx="8229600" cy="914400"/>
          </a:xfrm>
        </p:spPr>
        <p:txBody>
          <a:bodyPr/>
          <a:lstStyle/>
          <a:p>
            <a:pPr>
              <a:buFontTx/>
              <a:buNone/>
            </a:pPr>
            <a:r>
              <a:rPr lang="en-US" altLang="en-US" sz="2400" b="1" dirty="0">
                <a:ea typeface="ＭＳ Ｐゴシック" pitchFamily="34" charset="-128"/>
              </a:rPr>
              <a:t>Why is this relevant?</a:t>
            </a:r>
          </a:p>
          <a:p>
            <a:r>
              <a:rPr lang="en-US" sz="2400" dirty="0">
                <a:ea typeface="ＭＳ Ｐゴシック" pitchFamily="34" charset="-128"/>
              </a:rPr>
              <a:t>Planning for the future</a:t>
            </a:r>
            <a:endParaRPr lang="en-US" sz="2400" dirty="0"/>
          </a:p>
        </p:txBody>
      </p:sp>
    </p:spTree>
    <p:extLst>
      <p:ext uri="{BB962C8B-B14F-4D97-AF65-F5344CB8AC3E}">
        <p14:creationId xmlns:p14="http://schemas.microsoft.com/office/powerpoint/2010/main" val="5704526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782"/>
            <a:ext cx="8229600" cy="630503"/>
          </a:xfrm>
        </p:spPr>
        <p:txBody>
          <a:bodyPr wrap="square" anchor="ctr" anchorCtr="0">
            <a:noAutofit/>
          </a:bodyPr>
          <a:lstStyle/>
          <a:p>
            <a:r>
              <a:rPr lang="en-US" altLang="en-US" sz="3600" dirty="0">
                <a:latin typeface="+mj-lt"/>
              </a:rPr>
              <a:t>8.3 Learning Objectives</a:t>
            </a:r>
            <a:endParaRPr lang="en-US" sz="3600" dirty="0">
              <a:latin typeface="+mj-lt"/>
            </a:endParaRPr>
          </a:p>
        </p:txBody>
      </p:sp>
      <p:sp>
        <p:nvSpPr>
          <p:cNvPr id="4" name="Content Placeholder 3"/>
          <p:cNvSpPr>
            <a:spLocks noGrp="1"/>
          </p:cNvSpPr>
          <p:nvPr>
            <p:ph idx="1"/>
          </p:nvPr>
        </p:nvSpPr>
        <p:spPr>
          <a:xfrm>
            <a:off x="457200" y="838200"/>
            <a:ext cx="8229600" cy="3724096"/>
          </a:xfrm>
        </p:spPr>
        <p:txBody>
          <a:bodyPr wrap="square">
            <a:spAutoFit/>
          </a:bodyPr>
          <a:lstStyle/>
          <a:p>
            <a:pPr>
              <a:buSzPct val="100000"/>
            </a:pPr>
            <a:r>
              <a:rPr lang="en-US" altLang="en-US" sz="2400" dirty="0">
                <a:ea typeface="ＭＳ Ｐゴシック" pitchFamily="34" charset="-128"/>
              </a:rPr>
              <a:t>Know the key terminology from the study of language.</a:t>
            </a:r>
          </a:p>
          <a:p>
            <a:pPr>
              <a:buSzPct val="100000"/>
            </a:pPr>
            <a:r>
              <a:rPr lang="en-US" altLang="en-US" sz="2400" dirty="0">
                <a:ea typeface="ＭＳ Ｐゴシック" pitchFamily="34" charset="-128"/>
              </a:rPr>
              <a:t>Understand how language is structured.</a:t>
            </a:r>
          </a:p>
          <a:p>
            <a:pPr>
              <a:buSzPct val="100000"/>
            </a:pPr>
            <a:r>
              <a:rPr lang="en-US" altLang="en-US" sz="2400" dirty="0">
                <a:ea typeface="ＭＳ Ｐゴシック" pitchFamily="34" charset="-128"/>
              </a:rPr>
              <a:t>Understand how genes and the brain are involved in language use.</a:t>
            </a:r>
          </a:p>
          <a:p>
            <a:pPr>
              <a:buSzPct val="100000"/>
            </a:pPr>
            <a:r>
              <a:rPr lang="en-US" altLang="en-US" sz="2400" dirty="0">
                <a:ea typeface="ＭＳ Ｐゴシック" pitchFamily="34" charset="-128"/>
              </a:rPr>
              <a:t>Apply your knowledge to distinguish between units of language such as phonemes and morphemes.</a:t>
            </a:r>
          </a:p>
          <a:p>
            <a:pPr>
              <a:buSzPct val="100000"/>
            </a:pPr>
            <a:r>
              <a:rPr lang="en-US" altLang="en-US" sz="2400" dirty="0">
                <a:ea typeface="ＭＳ Ｐゴシック" pitchFamily="34" charset="-128"/>
              </a:rPr>
              <a:t>Analyze whether species other than humans are able to use language.</a:t>
            </a:r>
            <a:endParaRPr lang="en-US" sz="2400" dirty="0"/>
          </a:p>
        </p:txBody>
      </p:sp>
    </p:spTree>
    <p:extLst>
      <p:ext uri="{BB962C8B-B14F-4D97-AF65-F5344CB8AC3E}">
        <p14:creationId xmlns:p14="http://schemas.microsoft.com/office/powerpoint/2010/main" val="25807823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A figure shows an illustration of a nine-dot problem. The figure shows 9 equidistant dots in 3 rows."/>
          <p:cNvSpPr>
            <a:spLocks noGrp="1"/>
          </p:cNvSpPr>
          <p:nvPr>
            <p:ph type="title"/>
          </p:nvPr>
        </p:nvSpPr>
        <p:spPr>
          <a:xfrm>
            <a:off x="457200" y="38990"/>
            <a:ext cx="8229600" cy="656104"/>
          </a:xfrm>
        </p:spPr>
        <p:txBody>
          <a:bodyPr wrap="square" anchor="ctr" anchorCtr="0">
            <a:noAutofit/>
          </a:bodyPr>
          <a:lstStyle/>
          <a:p>
            <a:r>
              <a:rPr lang="en-US" altLang="en-US" sz="3600" dirty="0">
                <a:latin typeface="+mj-lt"/>
              </a:rPr>
              <a:t>Early Studies of Language</a:t>
            </a:r>
            <a:endParaRPr lang="en-US" sz="2800" dirty="0">
              <a:latin typeface="+mj-lt"/>
            </a:endParaRPr>
          </a:p>
        </p:txBody>
      </p:sp>
      <p:sp>
        <p:nvSpPr>
          <p:cNvPr id="4" name="Content Placeholder 3" descr="A figure shows an illustration of a nine-dot problem. The figure shows 9 equidistant dots in 3 rows."/>
          <p:cNvSpPr>
            <a:spLocks noGrp="1"/>
          </p:cNvSpPr>
          <p:nvPr>
            <p:ph idx="1"/>
          </p:nvPr>
        </p:nvSpPr>
        <p:spPr>
          <a:xfrm>
            <a:off x="457200" y="866394"/>
            <a:ext cx="8229600" cy="307777"/>
          </a:xfrm>
        </p:spPr>
        <p:txBody>
          <a:bodyPr wrap="square">
            <a:spAutoFit/>
          </a:bodyPr>
          <a:lstStyle/>
          <a:p>
            <a:pPr marL="0" indent="0">
              <a:buNone/>
            </a:pPr>
            <a:r>
              <a:rPr lang="en-IN" sz="2000" b="1" dirty="0"/>
              <a:t>Figure 8.20 </a:t>
            </a:r>
            <a:r>
              <a:rPr lang="en-IN" sz="2000" dirty="0"/>
              <a:t>Two Language Centres of the Brain</a:t>
            </a:r>
          </a:p>
        </p:txBody>
      </p:sp>
      <p:sp>
        <p:nvSpPr>
          <p:cNvPr id="11" name="Content Placeholder 10" descr="A figure shows an illustration of a nine-dot problem. The figure shows 9 equidistant dots in 3 rows."/>
          <p:cNvSpPr>
            <a:spLocks noGrp="1"/>
          </p:cNvSpPr>
          <p:nvPr>
            <p:ph idx="13"/>
          </p:nvPr>
        </p:nvSpPr>
        <p:spPr>
          <a:xfrm>
            <a:off x="457200" y="1447800"/>
            <a:ext cx="8229600" cy="609600"/>
          </a:xfrm>
        </p:spPr>
        <p:txBody>
          <a:bodyPr/>
          <a:lstStyle/>
          <a:p>
            <a:pPr marL="0" indent="0">
              <a:buNone/>
            </a:pPr>
            <a:r>
              <a:rPr lang="en-IN" sz="1800" dirty="0" err="1"/>
              <a:t>Broca’s</a:t>
            </a:r>
            <a:r>
              <a:rPr lang="en-IN" sz="1800" dirty="0"/>
              <a:t> and Wernicke’s areas of the cerebral cortex were among the first to be associated with language.</a:t>
            </a:r>
          </a:p>
        </p:txBody>
      </p:sp>
      <p:pic>
        <p:nvPicPr>
          <p:cNvPr id="6" name="Picture Placeholder 5" descr="An illustration of the dorsal view of a brain shows the two language areas, “Broca’s” area and “Wernick’s” area. The “Broca’s” area is in the front, above the brain stem. The “Wernick’s” area is in the central part of the rear side of the brain."/>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2204764" y="2438400"/>
            <a:ext cx="4713624" cy="3873171"/>
          </a:xfrm>
        </p:spPr>
      </p:pic>
    </p:spTree>
    <p:extLst>
      <p:ext uri="{BB962C8B-B14F-4D97-AF65-F5344CB8AC3E}">
        <p14:creationId xmlns:p14="http://schemas.microsoft.com/office/powerpoint/2010/main" val="796766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7056"/>
            <a:ext cx="8229600" cy="1107996"/>
          </a:xfrm>
        </p:spPr>
        <p:txBody>
          <a:bodyPr wrap="square" anchor="ctr" anchorCtr="0">
            <a:noAutofit/>
          </a:bodyPr>
          <a:lstStyle/>
          <a:p>
            <a:r>
              <a:rPr lang="en-US" altLang="en-US" sz="3600" dirty="0">
                <a:latin typeface="+mj-lt"/>
              </a:rPr>
              <a:t>Scientific Measurement: Reliability and Validity</a:t>
            </a:r>
            <a:endParaRPr lang="en-US" sz="2800" dirty="0">
              <a:latin typeface="+mj-lt"/>
            </a:endParaRPr>
          </a:p>
        </p:txBody>
      </p:sp>
      <p:sp>
        <p:nvSpPr>
          <p:cNvPr id="4" name="Content Placeholder 3"/>
          <p:cNvSpPr>
            <a:spLocks noGrp="1"/>
          </p:cNvSpPr>
          <p:nvPr>
            <p:ph idx="1"/>
          </p:nvPr>
        </p:nvSpPr>
        <p:spPr>
          <a:xfrm>
            <a:off x="457200" y="1354976"/>
            <a:ext cx="8229600" cy="931024"/>
          </a:xfrm>
        </p:spPr>
        <p:txBody>
          <a:bodyPr wrap="square">
            <a:spAutoFit/>
          </a:bodyPr>
          <a:lstStyle/>
          <a:p>
            <a:pPr>
              <a:buFontTx/>
              <a:buNone/>
            </a:pPr>
            <a:r>
              <a:rPr lang="en-US" altLang="en-US" sz="2400" b="1" dirty="0">
                <a:ea typeface="ＭＳ Ｐゴシック" pitchFamily="34" charset="-128"/>
              </a:rPr>
              <a:t>Reliability (p. 32)</a:t>
            </a:r>
          </a:p>
          <a:p>
            <a:r>
              <a:rPr lang="en-US" altLang="en-US" sz="2400" dirty="0">
                <a:ea typeface="ＭＳ Ｐゴシック" pitchFamily="34" charset="-128"/>
              </a:rPr>
              <a:t>Consistent and stable</a:t>
            </a:r>
          </a:p>
        </p:txBody>
      </p:sp>
      <p:sp>
        <p:nvSpPr>
          <p:cNvPr id="3" name="Content Placeholder 2"/>
          <p:cNvSpPr>
            <a:spLocks noGrp="1"/>
          </p:cNvSpPr>
          <p:nvPr>
            <p:ph idx="13"/>
          </p:nvPr>
        </p:nvSpPr>
        <p:spPr>
          <a:xfrm>
            <a:off x="457200" y="2590800"/>
            <a:ext cx="8229600" cy="990599"/>
          </a:xfrm>
        </p:spPr>
        <p:txBody>
          <a:bodyPr/>
          <a:lstStyle/>
          <a:p>
            <a:pPr>
              <a:buFontTx/>
              <a:buNone/>
            </a:pPr>
            <a:r>
              <a:rPr lang="en-US" altLang="en-US" sz="2400" b="1" dirty="0">
                <a:ea typeface="ＭＳ Ｐゴシック" pitchFamily="34" charset="-128"/>
              </a:rPr>
              <a:t>Validity (p. 32)</a:t>
            </a:r>
          </a:p>
          <a:p>
            <a:r>
              <a:rPr lang="en-US" altLang="en-US" sz="2400" dirty="0">
                <a:ea typeface="ＭＳ Ｐゴシック" pitchFamily="34" charset="-128"/>
              </a:rPr>
              <a:t>True measurements</a:t>
            </a:r>
            <a:endParaRPr lang="en-US" sz="2400" dirty="0"/>
          </a:p>
        </p:txBody>
      </p:sp>
    </p:spTree>
    <p:extLst>
      <p:ext uri="{BB962C8B-B14F-4D97-AF65-F5344CB8AC3E}">
        <p14:creationId xmlns:p14="http://schemas.microsoft.com/office/powerpoint/2010/main" val="82960735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629"/>
            <a:ext cx="8229600" cy="636808"/>
          </a:xfrm>
        </p:spPr>
        <p:txBody>
          <a:bodyPr wrap="square" anchor="ctr" anchorCtr="0">
            <a:noAutofit/>
          </a:bodyPr>
          <a:lstStyle/>
          <a:p>
            <a:r>
              <a:rPr lang="en-US" altLang="en-US" sz="3600" dirty="0">
                <a:latin typeface="+mj-lt"/>
              </a:rPr>
              <a:t>Properties of Language</a:t>
            </a:r>
            <a:endParaRPr lang="en-US" sz="3600" dirty="0">
              <a:latin typeface="+mj-lt"/>
            </a:endParaRPr>
          </a:p>
        </p:txBody>
      </p:sp>
      <p:sp>
        <p:nvSpPr>
          <p:cNvPr id="4" name="Content Placeholder 3"/>
          <p:cNvSpPr>
            <a:spLocks noGrp="1"/>
          </p:cNvSpPr>
          <p:nvPr>
            <p:ph idx="1"/>
          </p:nvPr>
        </p:nvSpPr>
        <p:spPr>
          <a:xfrm>
            <a:off x="457200" y="838200"/>
            <a:ext cx="8229600" cy="3908762"/>
          </a:xfrm>
        </p:spPr>
        <p:txBody>
          <a:bodyPr wrap="square">
            <a:spAutoFit/>
          </a:bodyPr>
          <a:lstStyle/>
          <a:p>
            <a:pPr>
              <a:spcAft>
                <a:spcPts val="1800"/>
              </a:spcAft>
              <a:buFontTx/>
              <a:buNone/>
            </a:pPr>
            <a:r>
              <a:rPr lang="en-US" sz="2400" b="1" dirty="0"/>
              <a:t>Language (p. 317)</a:t>
            </a:r>
          </a:p>
          <a:p>
            <a:pPr>
              <a:spcAft>
                <a:spcPts val="1800"/>
              </a:spcAft>
              <a:buFontTx/>
              <a:buNone/>
            </a:pPr>
            <a:r>
              <a:rPr lang="en-US" sz="2400" b="1" dirty="0"/>
              <a:t>Unique features</a:t>
            </a:r>
          </a:p>
          <a:p>
            <a:pPr>
              <a:spcAft>
                <a:spcPts val="1800"/>
              </a:spcAft>
            </a:pPr>
            <a:r>
              <a:rPr lang="en-US" sz="2400" dirty="0"/>
              <a:t>Communicate objects and events not in present time and place</a:t>
            </a:r>
          </a:p>
          <a:p>
            <a:pPr>
              <a:spcAft>
                <a:spcPts val="1800"/>
              </a:spcAft>
            </a:pPr>
            <a:r>
              <a:rPr lang="en-US" sz="2400" dirty="0"/>
              <a:t>Produce new meanings</a:t>
            </a:r>
          </a:p>
          <a:p>
            <a:pPr>
              <a:spcAft>
                <a:spcPts val="1800"/>
              </a:spcAft>
            </a:pPr>
            <a:r>
              <a:rPr lang="en-US" sz="2400" dirty="0"/>
              <a:t>Passed down naturally to children</a:t>
            </a:r>
          </a:p>
        </p:txBody>
      </p:sp>
    </p:spTree>
    <p:extLst>
      <p:ext uri="{BB962C8B-B14F-4D97-AF65-F5344CB8AC3E}">
        <p14:creationId xmlns:p14="http://schemas.microsoft.com/office/powerpoint/2010/main" val="301366054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237"/>
            <a:ext cx="8229600" cy="1187923"/>
          </a:xfrm>
        </p:spPr>
        <p:txBody>
          <a:bodyPr wrap="square" anchor="ctr" anchorCtr="0">
            <a:noAutofit/>
          </a:bodyPr>
          <a:lstStyle/>
          <a:p>
            <a:r>
              <a:rPr lang="en-US" altLang="en-US" sz="3600" dirty="0">
                <a:latin typeface="+mj-lt"/>
              </a:rPr>
              <a:t>Phonemes and Morphemes: The Basic Ingredients of Language</a:t>
            </a:r>
            <a:endParaRPr lang="en-US" sz="3600" dirty="0">
              <a:latin typeface="+mj-lt"/>
            </a:endParaRPr>
          </a:p>
        </p:txBody>
      </p:sp>
      <p:sp>
        <p:nvSpPr>
          <p:cNvPr id="4" name="Content Placeholder 3"/>
          <p:cNvSpPr>
            <a:spLocks noGrp="1"/>
          </p:cNvSpPr>
          <p:nvPr>
            <p:ph idx="1"/>
          </p:nvPr>
        </p:nvSpPr>
        <p:spPr>
          <a:xfrm>
            <a:off x="457200" y="1371600"/>
            <a:ext cx="8229600" cy="931024"/>
          </a:xfrm>
        </p:spPr>
        <p:txBody>
          <a:bodyPr wrap="square">
            <a:spAutoFit/>
          </a:bodyPr>
          <a:lstStyle/>
          <a:p>
            <a:pPr>
              <a:buFontTx/>
              <a:buNone/>
            </a:pPr>
            <a:r>
              <a:rPr lang="en-US" altLang="en-US" sz="2400" b="1" dirty="0">
                <a:latin typeface="+mn-ea"/>
              </a:rPr>
              <a:t>Phonemes (p. 318) </a:t>
            </a:r>
          </a:p>
          <a:p>
            <a:r>
              <a:rPr lang="ja-JP" altLang="en-US" sz="2400" dirty="0">
                <a:latin typeface="+mn-ea"/>
              </a:rPr>
              <a:t>“</a:t>
            </a:r>
            <a:r>
              <a:rPr lang="en-US" altLang="ja-JP" sz="2400" dirty="0">
                <a:latin typeface="+mn-ea"/>
              </a:rPr>
              <a:t>T</a:t>
            </a:r>
            <a:r>
              <a:rPr lang="ja-JP" altLang="en-US" sz="2400" dirty="0">
                <a:latin typeface="+mn-ea"/>
              </a:rPr>
              <a:t>”</a:t>
            </a:r>
            <a:endParaRPr lang="en-US" sz="2400" dirty="0"/>
          </a:p>
        </p:txBody>
      </p:sp>
      <p:sp>
        <p:nvSpPr>
          <p:cNvPr id="3" name="Content Placeholder 2"/>
          <p:cNvSpPr>
            <a:spLocks noGrp="1"/>
          </p:cNvSpPr>
          <p:nvPr>
            <p:ph idx="13"/>
          </p:nvPr>
        </p:nvSpPr>
        <p:spPr>
          <a:xfrm>
            <a:off x="457200" y="2566228"/>
            <a:ext cx="8229600" cy="1472372"/>
          </a:xfrm>
        </p:spPr>
        <p:txBody>
          <a:bodyPr/>
          <a:lstStyle/>
          <a:p>
            <a:pPr>
              <a:buFontTx/>
              <a:buNone/>
            </a:pPr>
            <a:r>
              <a:rPr lang="en-US" altLang="en-US" sz="2400" b="1" dirty="0"/>
              <a:t>Morphemes (p. 318) </a:t>
            </a:r>
          </a:p>
          <a:p>
            <a:r>
              <a:rPr lang="en-US" altLang="en-US" sz="2400" dirty="0"/>
              <a:t>Pig, </a:t>
            </a:r>
            <a:r>
              <a:rPr lang="en-US" altLang="en-US" sz="2400" dirty="0" err="1"/>
              <a:t>ish</a:t>
            </a:r>
            <a:r>
              <a:rPr lang="en-US" altLang="en-US" sz="2400" dirty="0"/>
              <a:t>, or </a:t>
            </a:r>
            <a:r>
              <a:rPr lang="en-US" altLang="en-US" sz="2400" dirty="0" err="1"/>
              <a:t>pigish</a:t>
            </a:r>
            <a:endParaRPr lang="en-US" altLang="en-US" sz="2400" dirty="0"/>
          </a:p>
          <a:p>
            <a:r>
              <a:rPr lang="en-US" altLang="en-US" sz="2400" dirty="0"/>
              <a:t>Productivity</a:t>
            </a:r>
            <a:endParaRPr lang="en-IN" sz="2400" dirty="0"/>
          </a:p>
        </p:txBody>
      </p:sp>
      <p:sp>
        <p:nvSpPr>
          <p:cNvPr id="7" name="Content Placeholder 6"/>
          <p:cNvSpPr>
            <a:spLocks noGrp="1"/>
          </p:cNvSpPr>
          <p:nvPr>
            <p:ph sz="quarter" idx="16"/>
          </p:nvPr>
        </p:nvSpPr>
        <p:spPr>
          <a:xfrm>
            <a:off x="457200" y="4267200"/>
            <a:ext cx="8153400" cy="457200"/>
          </a:xfrm>
        </p:spPr>
        <p:txBody>
          <a:bodyPr/>
          <a:lstStyle/>
          <a:p>
            <a:pPr lvl="0">
              <a:buSzPct val="100000"/>
              <a:buNone/>
            </a:pPr>
            <a:r>
              <a:rPr lang="en-US" altLang="en-US" sz="2400" b="1" dirty="0">
                <a:solidFill>
                  <a:prstClr val="black"/>
                </a:solidFill>
              </a:rPr>
              <a:t>Semantics (p. 318)</a:t>
            </a:r>
            <a:endParaRPr lang="en-US" sz="2400" dirty="0">
              <a:solidFill>
                <a:prstClr val="black"/>
              </a:solidFill>
            </a:endParaRPr>
          </a:p>
        </p:txBody>
      </p:sp>
    </p:spTree>
    <p:extLst>
      <p:ext uri="{BB962C8B-B14F-4D97-AF65-F5344CB8AC3E}">
        <p14:creationId xmlns:p14="http://schemas.microsoft.com/office/powerpoint/2010/main" val="78214377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908"/>
            <a:ext cx="8229600" cy="599901"/>
          </a:xfrm>
        </p:spPr>
        <p:txBody>
          <a:bodyPr wrap="square" anchor="ctr" anchorCtr="0">
            <a:noAutofit/>
          </a:bodyPr>
          <a:lstStyle/>
          <a:p>
            <a:r>
              <a:rPr lang="en-US" altLang="en-US" sz="3600" dirty="0">
                <a:latin typeface="+mj-lt"/>
              </a:rPr>
              <a:t>Syntax: The Language Recipe</a:t>
            </a:r>
            <a:endParaRPr lang="en-US" sz="2800" dirty="0">
              <a:latin typeface="+mj-lt"/>
            </a:endParaRPr>
          </a:p>
        </p:txBody>
      </p:sp>
      <p:sp>
        <p:nvSpPr>
          <p:cNvPr id="4" name="Content Placeholder 3"/>
          <p:cNvSpPr>
            <a:spLocks noGrp="1"/>
          </p:cNvSpPr>
          <p:nvPr>
            <p:ph idx="1"/>
          </p:nvPr>
        </p:nvSpPr>
        <p:spPr>
          <a:xfrm>
            <a:off x="457200" y="899121"/>
            <a:ext cx="8229600" cy="634205"/>
          </a:xfrm>
        </p:spPr>
        <p:txBody>
          <a:bodyPr wrap="square">
            <a:spAutoFit/>
          </a:bodyPr>
          <a:lstStyle/>
          <a:p>
            <a:pPr marL="0" indent="0">
              <a:buNone/>
            </a:pPr>
            <a:r>
              <a:rPr lang="en-IN" sz="2000" b="1" dirty="0"/>
              <a:t>Figure 8.21 </a:t>
            </a:r>
            <a:r>
              <a:rPr lang="en-IN" sz="2000" dirty="0"/>
              <a:t>Syntax Allows Us to Understand Language by the Organization of the Words</a:t>
            </a:r>
          </a:p>
        </p:txBody>
      </p:sp>
      <p:sp>
        <p:nvSpPr>
          <p:cNvPr id="11" name="Content Placeholder 10"/>
          <p:cNvSpPr>
            <a:spLocks noGrp="1"/>
          </p:cNvSpPr>
          <p:nvPr>
            <p:ph idx="13"/>
          </p:nvPr>
        </p:nvSpPr>
        <p:spPr>
          <a:xfrm>
            <a:off x="457200" y="1752600"/>
            <a:ext cx="8229600" cy="533400"/>
          </a:xfrm>
        </p:spPr>
        <p:txBody>
          <a:bodyPr/>
          <a:lstStyle/>
          <a:p>
            <a:pPr marL="0" indent="0">
              <a:buNone/>
            </a:pPr>
            <a:r>
              <a:rPr lang="en-IN" sz="1800" dirty="0"/>
              <a:t>The rules of syntax help us divide a sentence into noun phrases, verb phrases, and other parts of speech.</a:t>
            </a:r>
          </a:p>
        </p:txBody>
      </p:sp>
      <p:pic>
        <p:nvPicPr>
          <p:cNvPr id="6" name="Picture Placeholder 5" descr="A tree-diagram shows a semantic network of the organization of the words.&#10;Long description is available in notes, press F6"/>
          <p:cNvPicPr>
            <a:picLocks noGrp="1" noChangeAspect="1"/>
          </p:cNvPicPr>
          <p:nvPr>
            <p:ph type="pic" sz="quarter" idx="15"/>
          </p:nvPr>
        </p:nvPicPr>
        <p:blipFill>
          <a:blip r:embed="rId3">
            <a:extLst>
              <a:ext uri="{28A0092B-C50C-407E-A947-70E740481C1C}">
                <a14:useLocalDpi xmlns:a14="http://schemas.microsoft.com/office/drawing/2010/main" val="0"/>
              </a:ext>
            </a:extLst>
          </a:blip>
          <a:stretch>
            <a:fillRect/>
          </a:stretch>
        </p:blipFill>
        <p:spPr>
          <a:xfrm>
            <a:off x="1216003" y="2668558"/>
            <a:ext cx="6748193" cy="3088399"/>
          </a:xfrm>
        </p:spPr>
      </p:pic>
      <p:sp>
        <p:nvSpPr>
          <p:cNvPr id="12" name="Content Placeholder 11"/>
          <p:cNvSpPr>
            <a:spLocks noGrp="1"/>
          </p:cNvSpPr>
          <p:nvPr>
            <p:ph sz="quarter" idx="14"/>
          </p:nvPr>
        </p:nvSpPr>
        <p:spPr>
          <a:xfrm>
            <a:off x="457200" y="6019800"/>
            <a:ext cx="8229600" cy="304800"/>
          </a:xfrm>
        </p:spPr>
        <p:txBody>
          <a:bodyPr/>
          <a:lstStyle/>
          <a:p>
            <a:pPr marL="0" indent="0">
              <a:buNone/>
            </a:pPr>
            <a:r>
              <a:rPr lang="en-IN" sz="1400" b="1" dirty="0"/>
              <a:t>Source:</a:t>
            </a:r>
            <a:r>
              <a:rPr lang="en-IN" sz="1400" dirty="0"/>
              <a:t> Adapted from S. Pinker. (1994). </a:t>
            </a:r>
            <a:r>
              <a:rPr lang="en-IN" sz="1400" i="1" dirty="0"/>
              <a:t>The Language Instinct</a:t>
            </a:r>
            <a:r>
              <a:rPr lang="en-IN" sz="1400" dirty="0"/>
              <a:t>. New York: HarperCollins.</a:t>
            </a:r>
          </a:p>
        </p:txBody>
      </p:sp>
    </p:spTree>
    <p:extLst>
      <p:ext uri="{BB962C8B-B14F-4D97-AF65-F5344CB8AC3E}">
        <p14:creationId xmlns:p14="http://schemas.microsoft.com/office/powerpoint/2010/main" val="13648064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219"/>
            <a:ext cx="8229600" cy="593961"/>
          </a:xfrm>
        </p:spPr>
        <p:txBody>
          <a:bodyPr wrap="square" anchor="ctr" anchorCtr="0">
            <a:noAutofit/>
          </a:bodyPr>
          <a:lstStyle/>
          <a:p>
            <a:r>
              <a:rPr lang="en-US" altLang="en-US" sz="3600" dirty="0">
                <a:latin typeface="+mj-lt"/>
              </a:rPr>
              <a:t>Pragmatics: The Finishing Touches</a:t>
            </a:r>
            <a:endParaRPr lang="en-US" sz="3600" dirty="0">
              <a:latin typeface="+mj-lt"/>
            </a:endParaRPr>
          </a:p>
        </p:txBody>
      </p:sp>
      <p:sp>
        <p:nvSpPr>
          <p:cNvPr id="3" name="Content Placeholder 2"/>
          <p:cNvSpPr>
            <a:spLocks noGrp="1"/>
          </p:cNvSpPr>
          <p:nvPr>
            <p:ph idx="13"/>
          </p:nvPr>
        </p:nvSpPr>
        <p:spPr>
          <a:xfrm>
            <a:off x="457200" y="838200"/>
            <a:ext cx="8229600" cy="368376"/>
          </a:xfrm>
        </p:spPr>
        <p:txBody>
          <a:bodyPr/>
          <a:lstStyle/>
          <a:p>
            <a:pPr>
              <a:spcBef>
                <a:spcPts val="1200"/>
              </a:spcBef>
              <a:buNone/>
            </a:pPr>
            <a:r>
              <a:rPr lang="en-IN" sz="2400" b="1" dirty="0"/>
              <a:t>Table 8.3 </a:t>
            </a:r>
            <a:r>
              <a:rPr lang="en-IN" sz="2400" dirty="0"/>
              <a:t>Pragmatic Rules Guiding Language Use</a:t>
            </a:r>
            <a:endParaRPr lang="en-US" sz="2400" dirty="0"/>
          </a:p>
        </p:txBody>
      </p:sp>
      <p:graphicFrame>
        <p:nvGraphicFramePr>
          <p:cNvPr id="11" name="Table 10"/>
          <p:cNvGraphicFramePr>
            <a:graphicFrameLocks noGrp="1"/>
          </p:cNvGraphicFramePr>
          <p:nvPr>
            <p:extLst/>
          </p:nvPr>
        </p:nvGraphicFramePr>
        <p:xfrm>
          <a:off x="457200" y="1414579"/>
          <a:ext cx="8229600" cy="3684046"/>
        </p:xfrm>
        <a:graphic>
          <a:graphicData uri="http://schemas.openxmlformats.org/drawingml/2006/table">
            <a:tbl>
              <a:tblPr firstRow="1" bandRow="1">
                <a:tableStyleId>{3B4B98B0-60AC-42C2-AFA5-B58CD77FA1E5}</a:tableStyleId>
              </a:tblPr>
              <a:tblGrid>
                <a:gridCol w="2438400">
                  <a:extLst>
                    <a:ext uri="{9D8B030D-6E8A-4147-A177-3AD203B41FA5}">
                      <a16:colId xmlns:a16="http://schemas.microsoft.com/office/drawing/2014/main" val="1214083072"/>
                    </a:ext>
                  </a:extLst>
                </a:gridCol>
                <a:gridCol w="2362200">
                  <a:extLst>
                    <a:ext uri="{9D8B030D-6E8A-4147-A177-3AD203B41FA5}">
                      <a16:colId xmlns:a16="http://schemas.microsoft.com/office/drawing/2014/main" val="3449559549"/>
                    </a:ext>
                  </a:extLst>
                </a:gridCol>
                <a:gridCol w="3429000">
                  <a:extLst>
                    <a:ext uri="{9D8B030D-6E8A-4147-A177-3AD203B41FA5}">
                      <a16:colId xmlns:a16="http://schemas.microsoft.com/office/drawing/2014/main" val="2581356036"/>
                    </a:ext>
                  </a:extLst>
                </a:gridCol>
              </a:tblGrid>
              <a:tr h="344186">
                <a:tc>
                  <a:txBody>
                    <a:bodyPr/>
                    <a:lstStyle/>
                    <a:p>
                      <a:r>
                        <a:rPr lang="en-IN" sz="1800" b="1" i="0" u="none" strike="noStrike" kern="1200" baseline="0" dirty="0">
                          <a:solidFill>
                            <a:schemeClr val="bg1"/>
                          </a:solidFill>
                          <a:latin typeface="+mn-lt"/>
                          <a:ea typeface="+mn-ea"/>
                          <a:cs typeface="+mn-cs"/>
                        </a:rPr>
                        <a:t>The Rule</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IN" sz="1800" b="1" i="0" u="none" strike="noStrike" kern="1200" baseline="0" dirty="0">
                          <a:solidFill>
                            <a:schemeClr val="bg1"/>
                          </a:solidFill>
                          <a:latin typeface="+mn-lt"/>
                          <a:ea typeface="+mn-ea"/>
                          <a:cs typeface="+mn-cs"/>
                        </a:rPr>
                        <a:t>Flouting the Rule</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r>
                        <a:rPr lang="en-IN" sz="1800" b="1" i="0" u="none" strike="noStrike" kern="1200" baseline="0" dirty="0">
                          <a:solidFill>
                            <a:schemeClr val="bg1"/>
                          </a:solidFill>
                          <a:latin typeface="+mn-lt"/>
                          <a:ea typeface="+mn-ea"/>
                          <a:cs typeface="+mn-cs"/>
                        </a:rPr>
                        <a:t>The Implication</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124896713"/>
                  </a:ext>
                </a:extLst>
              </a:tr>
              <a:tr h="860465">
                <a:tc>
                  <a:txBody>
                    <a:bodyPr/>
                    <a:lstStyle/>
                    <a:p>
                      <a:r>
                        <a:rPr lang="en-IN" sz="1800" b="0" i="0" u="none" strike="noStrike" kern="1200" baseline="0" dirty="0">
                          <a:solidFill>
                            <a:schemeClr val="tx1"/>
                          </a:solidFill>
                          <a:latin typeface="+mn-lt"/>
                          <a:ea typeface="+mn-ea"/>
                          <a:cs typeface="+mn-cs"/>
                        </a:rPr>
                        <a:t>Say what you believe is true.</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My roommate is a </a:t>
                      </a:r>
                      <a:r>
                        <a:rPr lang="en-IN" sz="1800" b="0" i="1" u="none" strike="noStrike" kern="1200" baseline="0" dirty="0">
                          <a:solidFill>
                            <a:schemeClr val="tx1"/>
                          </a:solidFill>
                          <a:latin typeface="+mn-lt"/>
                          <a:ea typeface="+mn-ea"/>
                          <a:cs typeface="+mn-cs"/>
                        </a:rPr>
                        <a:t>giraffe</a:t>
                      </a:r>
                      <a:r>
                        <a:rPr lang="en-IN" sz="1800" b="0" i="0" u="none" strike="noStrike" kern="1200" baseline="0" dirty="0">
                          <a:solidFill>
                            <a:schemeClr val="tx1"/>
                          </a:solidFill>
                          <a:latin typeface="+mn-lt"/>
                          <a:ea typeface="+mn-ea"/>
                          <a:cs typeface="+mn-cs"/>
                        </a:rPr>
                        <a:t>.</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He does not </a:t>
                      </a:r>
                      <a:r>
                        <a:rPr lang="en-IN" sz="1800" b="0" i="1" u="none" strike="noStrike" kern="1200" baseline="0" dirty="0">
                          <a:solidFill>
                            <a:schemeClr val="tx1"/>
                          </a:solidFill>
                          <a:latin typeface="+mn-lt"/>
                          <a:ea typeface="+mn-ea"/>
                          <a:cs typeface="+mn-cs"/>
                        </a:rPr>
                        <a:t>really </a:t>
                      </a:r>
                      <a:r>
                        <a:rPr lang="en-IN" sz="1800" b="0" i="0" u="none" strike="noStrike" kern="1200" baseline="0" dirty="0">
                          <a:solidFill>
                            <a:schemeClr val="tx1"/>
                          </a:solidFill>
                          <a:latin typeface="+mn-lt"/>
                          <a:ea typeface="+mn-ea"/>
                          <a:cs typeface="+mn-cs"/>
                        </a:rPr>
                        <a:t>live with a giraffe. Maybe his roommate is very tall?</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719727960"/>
                  </a:ext>
                </a:extLst>
              </a:tr>
              <a:tr h="1118604">
                <a:tc>
                  <a:txBody>
                    <a:bodyPr/>
                    <a:lstStyle/>
                    <a:p>
                      <a:r>
                        <a:rPr lang="en-IN" sz="1800" b="0" i="0" u="none" strike="noStrike" kern="1200" baseline="0" dirty="0">
                          <a:solidFill>
                            <a:schemeClr val="tx1"/>
                          </a:solidFill>
                          <a:latin typeface="+mn-lt"/>
                          <a:ea typeface="+mn-ea"/>
                          <a:cs typeface="+mn-cs"/>
                        </a:rPr>
                        <a:t>Say only what is relevant.</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Is my blind date good-looking? </a:t>
                      </a:r>
                      <a:r>
                        <a:rPr lang="en-IN" sz="1800" b="0" i="1" u="none" strike="noStrike" kern="1200" baseline="0" dirty="0">
                          <a:solidFill>
                            <a:schemeClr val="tx1"/>
                          </a:solidFill>
                          <a:latin typeface="+mn-lt"/>
                          <a:ea typeface="+mn-ea"/>
                          <a:cs typeface="+mn-cs"/>
                        </a:rPr>
                        <a:t>He’s got a great personality.</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She didn’t answer my question. He’s probably not good-looking.</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783256014"/>
                  </a:ext>
                </a:extLst>
              </a:tr>
              <a:tr h="1215166">
                <a:tc>
                  <a:txBody>
                    <a:bodyPr/>
                    <a:lstStyle/>
                    <a:p>
                      <a:r>
                        <a:rPr lang="en-IN" sz="1800" b="0" i="0" u="none" strike="noStrike" kern="1200" baseline="0" dirty="0">
                          <a:solidFill>
                            <a:schemeClr val="tx1"/>
                          </a:solidFill>
                          <a:latin typeface="+mn-lt"/>
                          <a:ea typeface="+mn-ea"/>
                          <a:cs typeface="+mn-cs"/>
                        </a:rPr>
                        <a:t>Say only as much as you need to.</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I like my lab partner, but he’s no </a:t>
                      </a:r>
                      <a:r>
                        <a:rPr lang="en-IN" sz="1800" b="0" i="1" u="none" strike="noStrike" kern="1200" baseline="0" dirty="0">
                          <a:solidFill>
                            <a:schemeClr val="tx1"/>
                          </a:solidFill>
                          <a:latin typeface="+mn-lt"/>
                          <a:ea typeface="+mn-ea"/>
                          <a:cs typeface="+mn-cs"/>
                        </a:rPr>
                        <a:t>Einstein</a:t>
                      </a:r>
                      <a:r>
                        <a:rPr lang="en-IN" sz="1800" b="0" i="0" u="none" strike="noStrike" kern="1200" baseline="0" dirty="0">
                          <a:solidFill>
                            <a:schemeClr val="tx1"/>
                          </a:solidFill>
                          <a:latin typeface="+mn-lt"/>
                          <a:ea typeface="+mn-ea"/>
                          <a:cs typeface="+mn-cs"/>
                        </a:rPr>
                        <a:t>.</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800" b="0" i="0" u="none" strike="noStrike" kern="1200" baseline="0" dirty="0">
                          <a:solidFill>
                            <a:schemeClr val="tx1"/>
                          </a:solidFill>
                          <a:latin typeface="+mn-lt"/>
                          <a:ea typeface="+mn-ea"/>
                          <a:cs typeface="+mn-cs"/>
                        </a:rPr>
                        <a:t>Of course he’s not Einstein. Why is she bothering to tell me this? She probably means that her partner is not very smart.</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3431817390"/>
                  </a:ext>
                </a:extLst>
              </a:tr>
            </a:tbl>
          </a:graphicData>
        </a:graphic>
      </p:graphicFrame>
    </p:spTree>
    <p:extLst>
      <p:ext uri="{BB962C8B-B14F-4D97-AF65-F5344CB8AC3E}">
        <p14:creationId xmlns:p14="http://schemas.microsoft.com/office/powerpoint/2010/main" val="92842541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7083"/>
            <a:ext cx="8229600" cy="605900"/>
          </a:xfrm>
        </p:spPr>
        <p:txBody>
          <a:bodyPr wrap="square" anchor="ctr" anchorCtr="0">
            <a:noAutofit/>
          </a:bodyPr>
          <a:lstStyle/>
          <a:p>
            <a:r>
              <a:rPr lang="en-US" altLang="en-US" sz="3600" dirty="0">
                <a:latin typeface="+mj-lt"/>
              </a:rPr>
              <a:t>The Development of Language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defRPr/>
            </a:pPr>
            <a:r>
              <a:rPr lang="en-US" sz="2400" b="1" dirty="0"/>
              <a:t>Infants, sound perception, and language acquisition</a:t>
            </a:r>
          </a:p>
          <a:p>
            <a:pPr>
              <a:buFont typeface="Arial"/>
              <a:buChar char="•"/>
              <a:defRPr/>
            </a:pPr>
            <a:r>
              <a:rPr lang="en-US" sz="2400" dirty="0"/>
              <a:t>Identifying Sounds</a:t>
            </a:r>
          </a:p>
          <a:p>
            <a:pPr>
              <a:buFont typeface="Arial"/>
              <a:buChar char="•"/>
              <a:defRPr/>
            </a:pPr>
            <a:r>
              <a:rPr lang="en-US" sz="2400" dirty="0"/>
              <a:t>Fast mapping (p. 320)</a:t>
            </a:r>
          </a:p>
        </p:txBody>
      </p:sp>
    </p:spTree>
    <p:extLst>
      <p:ext uri="{BB962C8B-B14F-4D97-AF65-F5344CB8AC3E}">
        <p14:creationId xmlns:p14="http://schemas.microsoft.com/office/powerpoint/2010/main" val="138675621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220"/>
            <a:ext cx="8229600" cy="611959"/>
          </a:xfrm>
        </p:spPr>
        <p:txBody>
          <a:bodyPr wrap="square" anchor="ctr" anchorCtr="0">
            <a:noAutofit/>
          </a:bodyPr>
          <a:lstStyle/>
          <a:p>
            <a:r>
              <a:rPr lang="en-US" altLang="en-US" sz="3600" dirty="0">
                <a:latin typeface="Arial"/>
              </a:rPr>
              <a:t>The Development of Language </a:t>
            </a:r>
            <a:r>
              <a:rPr lang="en-US" altLang="en-US" sz="2800" dirty="0">
                <a:latin typeface="Arial"/>
              </a:rPr>
              <a:t>(2 of 2)</a:t>
            </a:r>
            <a:endParaRPr lang="en-US" sz="3600" dirty="0">
              <a:latin typeface="+mj-lt"/>
            </a:endParaRPr>
          </a:p>
        </p:txBody>
      </p:sp>
      <p:sp>
        <p:nvSpPr>
          <p:cNvPr id="3" name="Content Placeholder 2"/>
          <p:cNvSpPr>
            <a:spLocks noGrp="1"/>
          </p:cNvSpPr>
          <p:nvPr>
            <p:ph idx="13"/>
          </p:nvPr>
        </p:nvSpPr>
        <p:spPr>
          <a:xfrm>
            <a:off x="457200" y="838200"/>
            <a:ext cx="8229600" cy="368376"/>
          </a:xfrm>
        </p:spPr>
        <p:txBody>
          <a:bodyPr/>
          <a:lstStyle/>
          <a:p>
            <a:pPr>
              <a:spcBef>
                <a:spcPts val="1200"/>
              </a:spcBef>
              <a:buNone/>
            </a:pPr>
            <a:r>
              <a:rPr lang="en-IN" sz="2400" b="1" dirty="0"/>
              <a:t>Table 8.4 </a:t>
            </a:r>
            <a:r>
              <a:rPr lang="en-IN" sz="2400" dirty="0"/>
              <a:t>Milestones in Language Acquisition and Speech</a:t>
            </a:r>
            <a:endParaRPr lang="en-US" sz="2400" dirty="0"/>
          </a:p>
        </p:txBody>
      </p:sp>
      <p:graphicFrame>
        <p:nvGraphicFramePr>
          <p:cNvPr id="4" name="Table 3"/>
          <p:cNvGraphicFramePr>
            <a:graphicFrameLocks noGrp="1"/>
          </p:cNvGraphicFramePr>
          <p:nvPr>
            <p:extLst/>
          </p:nvPr>
        </p:nvGraphicFramePr>
        <p:xfrm>
          <a:off x="457200" y="1397001"/>
          <a:ext cx="8229600" cy="3055377"/>
        </p:xfrm>
        <a:graphic>
          <a:graphicData uri="http://schemas.openxmlformats.org/drawingml/2006/table">
            <a:tbl>
              <a:tblPr firstRow="1" bandRow="1">
                <a:tableStyleId>{9D7B26C5-4107-4FEC-AEDC-1716B250A1EF}</a:tableStyleId>
              </a:tblPr>
              <a:tblGrid>
                <a:gridCol w="2819400">
                  <a:extLst>
                    <a:ext uri="{9D8B030D-6E8A-4147-A177-3AD203B41FA5}">
                      <a16:colId xmlns:a16="http://schemas.microsoft.com/office/drawing/2014/main" val="3395609390"/>
                    </a:ext>
                  </a:extLst>
                </a:gridCol>
                <a:gridCol w="2667000">
                  <a:extLst>
                    <a:ext uri="{9D8B030D-6E8A-4147-A177-3AD203B41FA5}">
                      <a16:colId xmlns:a16="http://schemas.microsoft.com/office/drawing/2014/main" val="117968415"/>
                    </a:ext>
                  </a:extLst>
                </a:gridCol>
                <a:gridCol w="2743200">
                  <a:extLst>
                    <a:ext uri="{9D8B030D-6E8A-4147-A177-3AD203B41FA5}">
                      <a16:colId xmlns:a16="http://schemas.microsoft.com/office/drawing/2014/main" val="506072880"/>
                    </a:ext>
                  </a:extLst>
                </a:gridCol>
              </a:tblGrid>
              <a:tr h="590224">
                <a:tc>
                  <a:txBody>
                    <a:bodyPr/>
                    <a:lstStyle/>
                    <a:p>
                      <a:pPr algn="l"/>
                      <a:r>
                        <a:rPr lang="en-IN" sz="1800" u="none" strike="noStrike" kern="1200" baseline="0" dirty="0">
                          <a:solidFill>
                            <a:schemeClr val="bg1"/>
                          </a:solidFill>
                        </a:rPr>
                        <a:t>Average Time of Onset (Months)</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a:r>
                        <a:rPr lang="en-IN" sz="1800" u="none" strike="noStrike" kern="1200" baseline="0" dirty="0">
                          <a:solidFill>
                            <a:schemeClr val="bg1"/>
                          </a:solidFill>
                        </a:rPr>
                        <a:t>Milestone</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l"/>
                      <a:r>
                        <a:rPr lang="en-IN" sz="1800" u="none" strike="noStrike" kern="1200" baseline="0" dirty="0">
                          <a:solidFill>
                            <a:schemeClr val="bg1"/>
                          </a:solidFill>
                        </a:rPr>
                        <a:t>Example</a:t>
                      </a:r>
                      <a:endParaRPr lang="en-IN" b="1" dirty="0">
                        <a:solidFill>
                          <a:schemeClr val="bg1"/>
                        </a:solidFill>
                      </a:endParaRPr>
                    </a:p>
                  </a:txBody>
                  <a:tcPr>
                    <a:lnL>
                      <a:noFill/>
                    </a:lnL>
                    <a:lnR>
                      <a:noFill/>
                    </a:lnR>
                    <a:lnT w="12700" cmpd="sng">
                      <a:noFill/>
                    </a:lnT>
                    <a:lnB w="12700" cmpd="sng">
                      <a:noFill/>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271071593"/>
                  </a:ext>
                </a:extLst>
              </a:tr>
              <a:tr h="337271">
                <a:tc>
                  <a:txBody>
                    <a:bodyPr/>
                    <a:lstStyle/>
                    <a:p>
                      <a:r>
                        <a:rPr lang="en-IN" sz="1800" u="none" strike="noStrike" kern="1200" baseline="0" dirty="0"/>
                        <a:t>1–2</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Cooing</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err="1"/>
                        <a:t>Ahhh</a:t>
                      </a:r>
                      <a:r>
                        <a:rPr lang="en-IN" sz="1800" u="none" strike="noStrike" kern="1200" baseline="0" dirty="0"/>
                        <a:t>, </a:t>
                      </a:r>
                      <a:r>
                        <a:rPr lang="en-IN" sz="1800" u="none" strike="noStrike" kern="1200" baseline="0" dirty="0" err="1"/>
                        <a:t>ai-ai-ai</a:t>
                      </a:r>
                      <a:endParaRPr lang="en-IN" dirty="0"/>
                    </a:p>
                  </a:txBody>
                  <a:tcPr>
                    <a:lnL>
                      <a:noFill/>
                    </a:lnL>
                    <a:lnR>
                      <a:noFill/>
                    </a:lnR>
                    <a:lnT w="12700" cmpd="sng">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350838759"/>
                  </a:ext>
                </a:extLst>
              </a:tr>
              <a:tr h="590224">
                <a:tc>
                  <a:txBody>
                    <a:bodyPr/>
                    <a:lstStyle/>
                    <a:p>
                      <a:r>
                        <a:rPr lang="en-IN" sz="1800" u="none" strike="noStrike" kern="1200" baseline="0" dirty="0"/>
                        <a:t>4–10</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Babbling (consonants start)</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Ab-ah-da-</a:t>
                      </a:r>
                      <a:r>
                        <a:rPr lang="en-IN" sz="1800" u="none" strike="noStrike" kern="1200" baseline="0" dirty="0" err="1"/>
                        <a:t>ba</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560258906"/>
                  </a:ext>
                </a:extLst>
              </a:tr>
              <a:tr h="337271">
                <a:tc>
                  <a:txBody>
                    <a:bodyPr/>
                    <a:lstStyle/>
                    <a:p>
                      <a:r>
                        <a:rPr lang="en-IN" sz="1800" u="none" strike="noStrike" kern="1200" baseline="0" dirty="0"/>
                        <a:t>8–16</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Single-word stage</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Up, mama, papa</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2230150439"/>
                  </a:ext>
                </a:extLst>
              </a:tr>
              <a:tr h="337271">
                <a:tc>
                  <a:txBody>
                    <a:bodyPr/>
                    <a:lstStyle/>
                    <a:p>
                      <a:r>
                        <a:rPr lang="en-IN" sz="1800" u="none" strike="noStrike" kern="1200" baseline="0" dirty="0"/>
                        <a:t>24</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Two-word stage</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Go potty</a:t>
                      </a:r>
                      <a:endParaRPr lang="en-IN" dirty="0"/>
                    </a:p>
                  </a:txBody>
                  <a:tcPr>
                    <a:lnL>
                      <a:noFill/>
                    </a:lnL>
                    <a:lnR>
                      <a:noFill/>
                    </a:lnR>
                    <a:lnT>
                      <a:noFill/>
                    </a:lnT>
                    <a:lnB>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1190474546"/>
                  </a:ext>
                </a:extLst>
              </a:tr>
              <a:tr h="677937">
                <a:tc>
                  <a:txBody>
                    <a:bodyPr/>
                    <a:lstStyle/>
                    <a:p>
                      <a:r>
                        <a:rPr lang="en-IN" sz="1800" u="none" strike="noStrike" kern="1200" baseline="0" dirty="0"/>
                        <a:t>24+</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Complete, meaningful phrases strung together</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tc>
                  <a:txBody>
                    <a:bodyPr/>
                    <a:lstStyle/>
                    <a:p>
                      <a:r>
                        <a:rPr lang="en-IN" sz="1800" u="none" strike="noStrike" kern="1200" baseline="0" dirty="0"/>
                        <a:t>I want to talk to Grandpa.</a:t>
                      </a:r>
                      <a:endParaRPr lang="en-IN" dirty="0"/>
                    </a:p>
                  </a:txBody>
                  <a:tcPr>
                    <a:lnL>
                      <a:noFill/>
                    </a:lnL>
                    <a:lnR>
                      <a:noFill/>
                    </a:lnR>
                    <a:lnT>
                      <a:noFill/>
                    </a:lnT>
                    <a:lnB w="12700" cmpd="sng">
                      <a:noFill/>
                    </a:lnB>
                    <a:lnTlToBr w="12700" cmpd="sng">
                      <a:noFill/>
                      <a:prstDash val="solid"/>
                    </a:lnTlToBr>
                    <a:lnBlToTr w="12700" cmpd="sng">
                      <a:noFill/>
                      <a:prstDash val="solid"/>
                    </a:lnBlToTr>
                    <a:solidFill>
                      <a:srgbClr val="D4EAE4"/>
                    </a:solidFill>
                  </a:tcPr>
                </a:tc>
                <a:extLst>
                  <a:ext uri="{0D108BD9-81ED-4DB2-BD59-A6C34878D82A}">
                    <a16:rowId xmlns:a16="http://schemas.microsoft.com/office/drawing/2014/main" val="3472501162"/>
                  </a:ext>
                </a:extLst>
              </a:tr>
            </a:tbl>
          </a:graphicData>
        </a:graphic>
      </p:graphicFrame>
    </p:spTree>
    <p:extLst>
      <p:ext uri="{BB962C8B-B14F-4D97-AF65-F5344CB8AC3E}">
        <p14:creationId xmlns:p14="http://schemas.microsoft.com/office/powerpoint/2010/main" val="34706298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850"/>
            <a:ext cx="8229600" cy="618079"/>
          </a:xfrm>
        </p:spPr>
        <p:txBody>
          <a:bodyPr wrap="square" anchor="ctr" anchorCtr="0">
            <a:noAutofit/>
          </a:bodyPr>
          <a:lstStyle/>
          <a:p>
            <a:r>
              <a:rPr lang="en-US" altLang="en-US" sz="3600" dirty="0">
                <a:latin typeface="+mj-lt"/>
              </a:rPr>
              <a:t>Sensitive Periods for Language</a:t>
            </a:r>
            <a:endParaRPr lang="en-US" sz="3600" dirty="0">
              <a:latin typeface="+mj-lt"/>
            </a:endParaRPr>
          </a:p>
        </p:txBody>
      </p:sp>
      <p:sp>
        <p:nvSpPr>
          <p:cNvPr id="4" name="Content Placeholder 3"/>
          <p:cNvSpPr>
            <a:spLocks noGrp="1"/>
          </p:cNvSpPr>
          <p:nvPr>
            <p:ph idx="1"/>
          </p:nvPr>
        </p:nvSpPr>
        <p:spPr>
          <a:xfrm>
            <a:off x="457200" y="838200"/>
            <a:ext cx="8229600" cy="2054409"/>
          </a:xfrm>
        </p:spPr>
        <p:txBody>
          <a:bodyPr wrap="square">
            <a:spAutoFit/>
          </a:bodyPr>
          <a:lstStyle/>
          <a:p>
            <a:pPr>
              <a:buFontTx/>
              <a:buNone/>
            </a:pPr>
            <a:r>
              <a:rPr lang="en-US" altLang="en-US" sz="2400" b="1" dirty="0">
                <a:ea typeface="ＭＳ Ｐゴシック" pitchFamily="34" charset="-128"/>
              </a:rPr>
              <a:t>Sensitive period</a:t>
            </a:r>
          </a:p>
          <a:p>
            <a:r>
              <a:rPr lang="en-US" altLang="en-US" sz="2400" dirty="0">
                <a:ea typeface="ＭＳ Ｐゴシック" pitchFamily="34" charset="-128"/>
              </a:rPr>
              <a:t>Brains are primed to develop language skills</a:t>
            </a:r>
          </a:p>
          <a:p>
            <a:r>
              <a:rPr lang="en-US" altLang="en-US" sz="2400" dirty="0">
                <a:ea typeface="ＭＳ Ｐゴシック" pitchFamily="34" charset="-128"/>
              </a:rPr>
              <a:t>Ability fades starting seventh year</a:t>
            </a:r>
          </a:p>
          <a:p>
            <a:r>
              <a:rPr lang="en-US" altLang="en-US" sz="2400" dirty="0">
                <a:ea typeface="ＭＳ Ｐゴシック" pitchFamily="34" charset="-128"/>
              </a:rPr>
              <a:t>Same with sign language</a:t>
            </a:r>
          </a:p>
        </p:txBody>
      </p:sp>
    </p:spTree>
    <p:extLst>
      <p:ext uri="{BB962C8B-B14F-4D97-AF65-F5344CB8AC3E}">
        <p14:creationId xmlns:p14="http://schemas.microsoft.com/office/powerpoint/2010/main" val="78186959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445"/>
            <a:ext cx="8229600" cy="643176"/>
          </a:xfrm>
        </p:spPr>
        <p:txBody>
          <a:bodyPr wrap="square" anchor="ctr" anchorCtr="0">
            <a:noAutofit/>
          </a:bodyPr>
          <a:lstStyle/>
          <a:p>
            <a:r>
              <a:rPr lang="en-US" altLang="en-US" sz="3600" dirty="0">
                <a:latin typeface="+mj-lt"/>
              </a:rPr>
              <a:t>The Bilingual Brain</a:t>
            </a:r>
            <a:endParaRPr lang="en-US" sz="3600" dirty="0">
              <a:latin typeface="+mj-lt"/>
            </a:endParaRPr>
          </a:p>
        </p:txBody>
      </p:sp>
      <p:sp>
        <p:nvSpPr>
          <p:cNvPr id="4" name="Content Placeholder 3"/>
          <p:cNvSpPr>
            <a:spLocks noGrp="1"/>
          </p:cNvSpPr>
          <p:nvPr>
            <p:ph idx="1"/>
          </p:nvPr>
        </p:nvSpPr>
        <p:spPr>
          <a:xfrm>
            <a:off x="457200" y="838200"/>
            <a:ext cx="8229600" cy="1492716"/>
          </a:xfrm>
        </p:spPr>
        <p:txBody>
          <a:bodyPr wrap="square">
            <a:spAutoFit/>
          </a:bodyPr>
          <a:lstStyle/>
          <a:p>
            <a:pPr>
              <a:buFontTx/>
              <a:buNone/>
              <a:defRPr/>
            </a:pPr>
            <a:r>
              <a:rPr lang="en-US" sz="2400" b="1" dirty="0"/>
              <a:t>Costs</a:t>
            </a:r>
          </a:p>
          <a:p>
            <a:pPr>
              <a:buFont typeface="Arial"/>
              <a:buChar char="•"/>
              <a:defRPr/>
            </a:pPr>
            <a:r>
              <a:rPr lang="en-US" sz="2400" dirty="0"/>
              <a:t>Smaller vocabulary</a:t>
            </a:r>
          </a:p>
          <a:p>
            <a:pPr>
              <a:buFont typeface="Arial"/>
              <a:buChar char="•"/>
              <a:defRPr/>
            </a:pPr>
            <a:r>
              <a:rPr lang="en-US" sz="2400" dirty="0"/>
              <a:t>Word access</a:t>
            </a:r>
          </a:p>
        </p:txBody>
      </p:sp>
      <p:sp>
        <p:nvSpPr>
          <p:cNvPr id="3" name="Content Placeholder 2"/>
          <p:cNvSpPr>
            <a:spLocks noGrp="1"/>
          </p:cNvSpPr>
          <p:nvPr>
            <p:ph idx="13"/>
          </p:nvPr>
        </p:nvSpPr>
        <p:spPr>
          <a:xfrm>
            <a:off x="457200" y="2590800"/>
            <a:ext cx="8229600" cy="1472372"/>
          </a:xfrm>
        </p:spPr>
        <p:txBody>
          <a:bodyPr/>
          <a:lstStyle/>
          <a:p>
            <a:pPr marL="0" indent="0">
              <a:buFontTx/>
              <a:buNone/>
              <a:defRPr/>
            </a:pPr>
            <a:r>
              <a:rPr lang="en-US" sz="2400" b="1" dirty="0"/>
              <a:t>Benefits</a:t>
            </a:r>
          </a:p>
          <a:p>
            <a:pPr>
              <a:buFont typeface="Arial"/>
              <a:buChar char="•"/>
              <a:defRPr/>
            </a:pPr>
            <a:r>
              <a:rPr lang="en-US" sz="2400" dirty="0"/>
              <a:t>Executive functions</a:t>
            </a:r>
          </a:p>
          <a:p>
            <a:pPr>
              <a:buFont typeface="Arial"/>
              <a:buChar char="•"/>
              <a:defRPr/>
            </a:pPr>
            <a:r>
              <a:rPr lang="en-US" sz="2400" dirty="0"/>
              <a:t>Health benefits</a:t>
            </a:r>
            <a:endParaRPr lang="en-IN" sz="2400" dirty="0"/>
          </a:p>
        </p:txBody>
      </p:sp>
    </p:spTree>
    <p:extLst>
      <p:ext uri="{BB962C8B-B14F-4D97-AF65-F5344CB8AC3E}">
        <p14:creationId xmlns:p14="http://schemas.microsoft.com/office/powerpoint/2010/main" val="383374576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42118"/>
            <a:ext cx="8229600" cy="1176161"/>
          </a:xfrm>
        </p:spPr>
        <p:txBody>
          <a:bodyPr wrap="square" anchor="ctr" anchorCtr="0">
            <a:noAutofit/>
          </a:bodyPr>
          <a:lstStyle/>
          <a:p>
            <a:r>
              <a:rPr lang="en-US" altLang="en-US" sz="3600" dirty="0">
                <a:latin typeface="+mj-lt"/>
              </a:rPr>
              <a:t>Working the Scientific Literacy Model: Genes and Language </a:t>
            </a:r>
            <a:r>
              <a:rPr lang="en-US" altLang="en-US" sz="2800" dirty="0">
                <a:latin typeface="+mj-lt"/>
              </a:rPr>
              <a:t>(1 of 4)</a:t>
            </a:r>
            <a:endParaRPr lang="en-US" sz="2800" dirty="0">
              <a:latin typeface="+mj-lt"/>
            </a:endParaRPr>
          </a:p>
        </p:txBody>
      </p:sp>
      <p:sp>
        <p:nvSpPr>
          <p:cNvPr id="4" name="Content Placeholder 3"/>
          <p:cNvSpPr>
            <a:spLocks noGrp="1"/>
          </p:cNvSpPr>
          <p:nvPr>
            <p:ph idx="1"/>
          </p:nvPr>
        </p:nvSpPr>
        <p:spPr>
          <a:xfrm>
            <a:off x="469900" y="1371600"/>
            <a:ext cx="8229600" cy="1492716"/>
          </a:xfrm>
        </p:spPr>
        <p:txBody>
          <a:bodyPr wrap="square">
            <a:spAutoFit/>
          </a:bodyPr>
          <a:lstStyle/>
          <a:p>
            <a:pPr>
              <a:buFontTx/>
              <a:buNone/>
            </a:pPr>
            <a:r>
              <a:rPr lang="en-US" altLang="en-US" sz="2400" b="1" dirty="0">
                <a:ea typeface="ＭＳ Ｐゴシック" pitchFamily="34" charset="-128"/>
              </a:rPr>
              <a:t>What do we know about genes and language?</a:t>
            </a:r>
          </a:p>
          <a:p>
            <a:r>
              <a:rPr lang="en-US" altLang="en-US" sz="2400" dirty="0">
                <a:ea typeface="ＭＳ Ｐゴシック" pitchFamily="34" charset="-128"/>
              </a:rPr>
              <a:t>Language evolved to solve problems</a:t>
            </a:r>
          </a:p>
          <a:p>
            <a:r>
              <a:rPr lang="en-US" altLang="en-US" sz="2400" dirty="0">
                <a:ea typeface="ＭＳ Ｐゴシック" pitchFamily="34" charset="-128"/>
              </a:rPr>
              <a:t>Number of genes involved</a:t>
            </a:r>
          </a:p>
        </p:txBody>
      </p:sp>
      <p:sp>
        <p:nvSpPr>
          <p:cNvPr id="3" name="Content Placeholder 2"/>
          <p:cNvSpPr>
            <a:spLocks noGrp="1"/>
          </p:cNvSpPr>
          <p:nvPr>
            <p:ph idx="13"/>
          </p:nvPr>
        </p:nvSpPr>
        <p:spPr>
          <a:xfrm>
            <a:off x="457200" y="3124200"/>
            <a:ext cx="8229600" cy="1472372"/>
          </a:xfrm>
        </p:spPr>
        <p:txBody>
          <a:bodyPr/>
          <a:lstStyle/>
          <a:p>
            <a:pPr marL="0" lvl="1" indent="0">
              <a:buNone/>
            </a:pPr>
            <a:r>
              <a:rPr lang="en-US" altLang="en-US" sz="2400" b="1" dirty="0">
                <a:solidFill>
                  <a:srgbClr val="49403F"/>
                </a:solidFill>
              </a:rPr>
              <a:t>Which scientific evidence supports a genetic basis of language?</a:t>
            </a:r>
            <a:endParaRPr lang="en-US" altLang="en-US" sz="2400" dirty="0">
              <a:solidFill>
                <a:srgbClr val="49403F"/>
              </a:solidFill>
            </a:endParaRPr>
          </a:p>
          <a:p>
            <a:r>
              <a:rPr lang="en-US" sz="2400" dirty="0">
                <a:solidFill>
                  <a:srgbClr val="49403F"/>
                </a:solidFill>
              </a:rPr>
              <a:t>FOXP2 gene</a:t>
            </a:r>
            <a:endParaRPr lang="en-IN" sz="2400" dirty="0"/>
          </a:p>
        </p:txBody>
      </p:sp>
    </p:spTree>
    <p:extLst>
      <p:ext uri="{BB962C8B-B14F-4D97-AF65-F5344CB8AC3E}">
        <p14:creationId xmlns:p14="http://schemas.microsoft.com/office/powerpoint/2010/main" val="1870070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118"/>
            <a:ext cx="8229600" cy="1176161"/>
          </a:xfrm>
        </p:spPr>
        <p:txBody>
          <a:bodyPr wrap="square" anchor="ctr" anchorCtr="0">
            <a:noAutofit/>
          </a:bodyPr>
          <a:lstStyle/>
          <a:p>
            <a:r>
              <a:rPr lang="en-US" altLang="en-US" sz="3600" dirty="0">
                <a:latin typeface="+mj-lt"/>
              </a:rPr>
              <a:t>Working the Scientific Literacy Model: Genes and Language </a:t>
            </a:r>
            <a:r>
              <a:rPr lang="en-US" altLang="en-US" sz="2800" dirty="0">
                <a:latin typeface="+mj-lt"/>
              </a:rPr>
              <a:t>(2 of 4)</a:t>
            </a:r>
            <a:endParaRPr lang="en-US" sz="2800" dirty="0">
              <a:latin typeface="+mj-lt"/>
            </a:endParaRPr>
          </a:p>
        </p:txBody>
      </p:sp>
      <p:sp>
        <p:nvSpPr>
          <p:cNvPr id="4" name="Content Placeholder 3"/>
          <p:cNvSpPr>
            <a:spLocks noGrp="1"/>
          </p:cNvSpPr>
          <p:nvPr>
            <p:ph idx="1"/>
          </p:nvPr>
        </p:nvSpPr>
        <p:spPr>
          <a:xfrm>
            <a:off x="457200" y="1438870"/>
            <a:ext cx="4114800" cy="923330"/>
          </a:xfrm>
        </p:spPr>
        <p:txBody>
          <a:bodyPr wrap="square">
            <a:spAutoFit/>
          </a:bodyPr>
          <a:lstStyle/>
          <a:p>
            <a:pPr marL="0" indent="0">
              <a:buNone/>
            </a:pPr>
            <a:r>
              <a:rPr lang="en-IN" sz="2000" b="1" dirty="0"/>
              <a:t>Figure 8.22 </a:t>
            </a:r>
            <a:r>
              <a:rPr lang="en-IN" sz="2000" dirty="0"/>
              <a:t>Inheritance Pattern for the Mutated FOXP2 Gene in the KE Family</a:t>
            </a:r>
          </a:p>
        </p:txBody>
      </p:sp>
      <p:sp>
        <p:nvSpPr>
          <p:cNvPr id="11" name="Content Placeholder 10"/>
          <p:cNvSpPr>
            <a:spLocks noGrp="1"/>
          </p:cNvSpPr>
          <p:nvPr>
            <p:ph idx="13"/>
          </p:nvPr>
        </p:nvSpPr>
        <p:spPr>
          <a:xfrm>
            <a:off x="457200" y="2615692"/>
            <a:ext cx="4114800" cy="2489708"/>
          </a:xfrm>
        </p:spPr>
        <p:txBody>
          <a:bodyPr/>
          <a:lstStyle/>
          <a:p>
            <a:pPr marL="0" indent="0">
              <a:buNone/>
            </a:pPr>
            <a:r>
              <a:rPr lang="en-IN" sz="1800" dirty="0"/>
              <a:t>Family members who are “affected” have inherited a mutated form of the FOXP2 gene, which results in difficulty with articulating words. As you can see from the centre of the figure, the mutated gene is traced to a female family member and has been passed on to the individuals of the next two generations.</a:t>
            </a:r>
          </a:p>
        </p:txBody>
      </p:sp>
      <p:pic>
        <p:nvPicPr>
          <p:cNvPr id="8" name="Picture Placeholder 7" descr="A figure shows the inheritance pattern for the mutated “FOXP2” gene in the “KE” family.&#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4732654" y="1430556"/>
            <a:ext cx="3653423" cy="3483140"/>
          </a:xfrm>
        </p:spPr>
      </p:pic>
      <p:sp>
        <p:nvSpPr>
          <p:cNvPr id="12" name="Content Placeholder 11"/>
          <p:cNvSpPr>
            <a:spLocks noGrp="1"/>
          </p:cNvSpPr>
          <p:nvPr>
            <p:ph sz="quarter" idx="14"/>
          </p:nvPr>
        </p:nvSpPr>
        <p:spPr>
          <a:xfrm>
            <a:off x="457200" y="5486400"/>
            <a:ext cx="8229600" cy="838200"/>
          </a:xfrm>
        </p:spPr>
        <p:txBody>
          <a:bodyPr/>
          <a:lstStyle/>
          <a:p>
            <a:pPr marL="0" indent="0">
              <a:buNone/>
            </a:pPr>
            <a:r>
              <a:rPr lang="en-IN" sz="1400" b="1" dirty="0"/>
              <a:t>Source:</a:t>
            </a:r>
            <a:r>
              <a:rPr lang="en-IN" sz="1400" dirty="0"/>
              <a:t> Republished with permission of Nature Publishing Group, from </a:t>
            </a:r>
            <a:r>
              <a:rPr lang="en-IN" sz="1400" dirty="0" err="1"/>
              <a:t>Vargha-Khadem</a:t>
            </a:r>
            <a:r>
              <a:rPr lang="en-IN" sz="1400" dirty="0"/>
              <a:t>, F., </a:t>
            </a:r>
            <a:r>
              <a:rPr lang="en-IN" sz="1400" dirty="0" err="1"/>
              <a:t>Gadian</a:t>
            </a:r>
            <a:r>
              <a:rPr lang="en-IN" sz="1400" dirty="0"/>
              <a:t>, D. G., </a:t>
            </a:r>
            <a:r>
              <a:rPr lang="en-IN" sz="1400" dirty="0" err="1"/>
              <a:t>Copp</a:t>
            </a:r>
            <a:r>
              <a:rPr lang="en-IN" sz="1400" dirty="0"/>
              <a:t>, A., &amp; </a:t>
            </a:r>
            <a:r>
              <a:rPr lang="en-IN" sz="1400" dirty="0" err="1"/>
              <a:t>Mishkin</a:t>
            </a:r>
            <a:r>
              <a:rPr lang="en-IN" sz="1400" dirty="0"/>
              <a:t>, M. (2005). FOXP2 and the neuroanatomy of speech and language, Fig. 1, </a:t>
            </a:r>
            <a:r>
              <a:rPr lang="en-IN" sz="1400" i="1" dirty="0"/>
              <a:t>Nature Reviews Neuroscience</a:t>
            </a:r>
            <a:r>
              <a:rPr lang="en-IN" sz="1400" dirty="0"/>
              <a:t>, 6, 131–138. Copyright 2005; permission conveyed through Copyright Clearance </a:t>
            </a:r>
            <a:r>
              <a:rPr lang="en-IN" sz="1400" dirty="0" err="1"/>
              <a:t>Center</a:t>
            </a:r>
            <a:r>
              <a:rPr lang="en-IN" sz="1400" dirty="0"/>
              <a:t>, Inc.</a:t>
            </a:r>
          </a:p>
        </p:txBody>
      </p:sp>
    </p:spTree>
    <p:extLst>
      <p:ext uri="{BB962C8B-B14F-4D97-AF65-F5344CB8AC3E}">
        <p14:creationId xmlns:p14="http://schemas.microsoft.com/office/powerpoint/2010/main" val="3059082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105"/>
            <a:ext cx="8229600" cy="605900"/>
          </a:xfrm>
        </p:spPr>
        <p:txBody>
          <a:bodyPr wrap="square" anchor="ctr" anchorCtr="0">
            <a:noAutofit/>
          </a:bodyPr>
          <a:lstStyle/>
          <a:p>
            <a:r>
              <a:rPr lang="en-US" altLang="en-US" sz="3600" dirty="0">
                <a:latin typeface="+mj-lt"/>
              </a:rPr>
              <a:t>Generalizability of Results </a:t>
            </a:r>
            <a:r>
              <a:rPr lang="en-US" altLang="en-US" sz="2800" dirty="0">
                <a:latin typeface="+mj-lt"/>
              </a:rPr>
              <a:t>(1 of 2)</a:t>
            </a:r>
            <a:endParaRPr lang="en-US" sz="2800" dirty="0">
              <a:latin typeface="+mj-lt"/>
            </a:endParaRPr>
          </a:p>
        </p:txBody>
      </p:sp>
      <p:sp>
        <p:nvSpPr>
          <p:cNvPr id="4" name="Content Placeholder 3"/>
          <p:cNvSpPr>
            <a:spLocks noGrp="1"/>
          </p:cNvSpPr>
          <p:nvPr>
            <p:ph idx="1"/>
          </p:nvPr>
        </p:nvSpPr>
        <p:spPr>
          <a:xfrm>
            <a:off x="457200" y="838200"/>
            <a:ext cx="8229600" cy="931024"/>
          </a:xfrm>
        </p:spPr>
        <p:txBody>
          <a:bodyPr wrap="square">
            <a:spAutoFit/>
          </a:bodyPr>
          <a:lstStyle/>
          <a:p>
            <a:pPr>
              <a:buFontTx/>
              <a:buNone/>
            </a:pPr>
            <a:r>
              <a:rPr lang="en-US" altLang="en-US" sz="2400" b="1" dirty="0">
                <a:ea typeface="ＭＳ Ｐゴシック" pitchFamily="34" charset="-128"/>
              </a:rPr>
              <a:t>Generalizability (p. 33)</a:t>
            </a:r>
          </a:p>
          <a:p>
            <a:r>
              <a:rPr lang="en-US" altLang="en-US" sz="2400" dirty="0">
                <a:ea typeface="ＭＳ Ｐゴシック" pitchFamily="34" charset="-128"/>
              </a:rPr>
              <a:t>Outside the laboratory</a:t>
            </a:r>
          </a:p>
        </p:txBody>
      </p:sp>
      <p:sp>
        <p:nvSpPr>
          <p:cNvPr id="3" name="Content Placeholder 2"/>
          <p:cNvSpPr>
            <a:spLocks noGrp="1"/>
          </p:cNvSpPr>
          <p:nvPr>
            <p:ph idx="13"/>
          </p:nvPr>
        </p:nvSpPr>
        <p:spPr>
          <a:xfrm>
            <a:off x="457200" y="1981200"/>
            <a:ext cx="8229600" cy="1447800"/>
          </a:xfrm>
        </p:spPr>
        <p:txBody>
          <a:bodyPr/>
          <a:lstStyle/>
          <a:p>
            <a:pPr lvl="0">
              <a:buSzPct val="100000"/>
              <a:buNone/>
            </a:pPr>
            <a:r>
              <a:rPr lang="en-US" altLang="en-US" sz="2400" b="1" dirty="0">
                <a:solidFill>
                  <a:prstClr val="black"/>
                </a:solidFill>
                <a:ea typeface="ＭＳ Ｐゴシック" pitchFamily="34" charset="-128"/>
              </a:rPr>
              <a:t>Study large groups</a:t>
            </a:r>
          </a:p>
          <a:p>
            <a:pPr lvl="0">
              <a:buSzPct val="100000"/>
            </a:pPr>
            <a:r>
              <a:rPr lang="en-US" altLang="en-US" sz="2400" dirty="0">
                <a:solidFill>
                  <a:prstClr val="black"/>
                </a:solidFill>
                <a:ea typeface="ＭＳ Ｐゴシック" pitchFamily="34" charset="-128"/>
              </a:rPr>
              <a:t>Population (p. 33)</a:t>
            </a:r>
          </a:p>
          <a:p>
            <a:pPr lvl="1">
              <a:buSzPct val="100000"/>
            </a:pPr>
            <a:r>
              <a:rPr lang="en-US" altLang="en-US" sz="2400" dirty="0">
                <a:solidFill>
                  <a:prstClr val="black"/>
                </a:solidFill>
                <a:ea typeface="ＭＳ Ｐゴシック" pitchFamily="34" charset="-128"/>
              </a:rPr>
              <a:t>Sample (p. 33)</a:t>
            </a:r>
            <a:endParaRPr lang="en-US" sz="2400" dirty="0">
              <a:solidFill>
                <a:prstClr val="black"/>
              </a:solidFill>
            </a:endParaRPr>
          </a:p>
        </p:txBody>
      </p:sp>
    </p:spTree>
    <p:extLst>
      <p:ext uri="{BB962C8B-B14F-4D97-AF65-F5344CB8AC3E}">
        <p14:creationId xmlns:p14="http://schemas.microsoft.com/office/powerpoint/2010/main" val="244218474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118"/>
            <a:ext cx="8229600" cy="1176161"/>
          </a:xfrm>
        </p:spPr>
        <p:txBody>
          <a:bodyPr wrap="square" anchor="ctr" anchorCtr="0">
            <a:noAutofit/>
          </a:bodyPr>
          <a:lstStyle/>
          <a:p>
            <a:r>
              <a:rPr lang="en-US" altLang="en-US" sz="3600" dirty="0">
                <a:latin typeface="+mj-lt"/>
              </a:rPr>
              <a:t>Working the Scientific Literacy Model: Genes and Language </a:t>
            </a:r>
            <a:r>
              <a:rPr lang="en-US" altLang="en-US" sz="2800" dirty="0">
                <a:latin typeface="+mj-lt"/>
              </a:rPr>
              <a:t>(3 of 4)</a:t>
            </a:r>
            <a:endParaRPr lang="en-US" sz="2800" dirty="0">
              <a:latin typeface="+mj-lt"/>
            </a:endParaRPr>
          </a:p>
        </p:txBody>
      </p:sp>
      <p:sp>
        <p:nvSpPr>
          <p:cNvPr id="4" name="Content Placeholder 3"/>
          <p:cNvSpPr>
            <a:spLocks noGrp="1"/>
          </p:cNvSpPr>
          <p:nvPr>
            <p:ph idx="1"/>
          </p:nvPr>
        </p:nvSpPr>
        <p:spPr>
          <a:xfrm>
            <a:off x="457200" y="1423170"/>
            <a:ext cx="8229600" cy="646952"/>
          </a:xfrm>
        </p:spPr>
        <p:txBody>
          <a:bodyPr wrap="square">
            <a:spAutoFit/>
          </a:bodyPr>
          <a:lstStyle/>
          <a:p>
            <a:pPr marL="0" indent="0">
              <a:buNone/>
            </a:pPr>
            <a:r>
              <a:rPr lang="en-IN" sz="2000" b="1" dirty="0"/>
              <a:t>Figure 8.23 </a:t>
            </a:r>
            <a:r>
              <a:rPr lang="en-IN" sz="2000" dirty="0"/>
              <a:t>Brain Scans Taken While Members of the KE Family Completed a Speech Task</a:t>
            </a:r>
            <a:endParaRPr lang="en-IN" sz="2000" b="1" dirty="0"/>
          </a:p>
        </p:txBody>
      </p:sp>
      <p:sp>
        <p:nvSpPr>
          <p:cNvPr id="11" name="Content Placeholder 10"/>
          <p:cNvSpPr>
            <a:spLocks noGrp="1"/>
          </p:cNvSpPr>
          <p:nvPr>
            <p:ph idx="13"/>
          </p:nvPr>
        </p:nvSpPr>
        <p:spPr>
          <a:xfrm>
            <a:off x="457200" y="2286000"/>
            <a:ext cx="8229600" cy="685800"/>
          </a:xfrm>
        </p:spPr>
        <p:txBody>
          <a:bodyPr/>
          <a:lstStyle/>
          <a:p>
            <a:pPr marL="0" indent="0">
              <a:buNone/>
            </a:pPr>
            <a:r>
              <a:rPr lang="en-IN" sz="1800" dirty="0"/>
              <a:t>The unaffected group shows a normal pattern of activity in </a:t>
            </a:r>
            <a:r>
              <a:rPr lang="en-IN" sz="1800" dirty="0" err="1"/>
              <a:t>Broca’s</a:t>
            </a:r>
            <a:r>
              <a:rPr lang="en-IN" sz="1800" dirty="0"/>
              <a:t> area, while the affected group shows an unusual pattern.</a:t>
            </a:r>
          </a:p>
        </p:txBody>
      </p:sp>
      <p:pic>
        <p:nvPicPr>
          <p:cNvPr id="5" name="Picture Placeholder 4" descr="A figure shows 4 brains scans, 2 of the unaffected group and 2 of the affected group of the “KE” family.&#10;Long description is available in notes, press F6"/>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tretch>
            <a:fillRect/>
          </a:stretch>
        </p:blipFill>
        <p:spPr>
          <a:xfrm>
            <a:off x="2070761" y="3201015"/>
            <a:ext cx="5015839" cy="2132985"/>
          </a:xfrm>
        </p:spPr>
      </p:pic>
      <p:sp>
        <p:nvSpPr>
          <p:cNvPr id="12" name="Content Placeholder 11"/>
          <p:cNvSpPr>
            <a:spLocks noGrp="1"/>
          </p:cNvSpPr>
          <p:nvPr>
            <p:ph sz="quarter" idx="14"/>
          </p:nvPr>
        </p:nvSpPr>
        <p:spPr>
          <a:xfrm>
            <a:off x="457200" y="5486400"/>
            <a:ext cx="8229600" cy="838200"/>
          </a:xfrm>
        </p:spPr>
        <p:txBody>
          <a:bodyPr/>
          <a:lstStyle/>
          <a:p>
            <a:pPr marL="0" indent="0">
              <a:buNone/>
            </a:pPr>
            <a:r>
              <a:rPr lang="en-IN" sz="1400" b="1" dirty="0"/>
              <a:t>Source:</a:t>
            </a:r>
            <a:r>
              <a:rPr lang="en-IN" sz="1400" dirty="0"/>
              <a:t> Figure 1 republished with permission of Nature Publishing Group: </a:t>
            </a:r>
            <a:r>
              <a:rPr lang="en-IN" sz="1400" dirty="0" err="1"/>
              <a:t>Liégeois</a:t>
            </a:r>
            <a:r>
              <a:rPr lang="en-IN" sz="1400" dirty="0"/>
              <a:t> F., </a:t>
            </a:r>
            <a:r>
              <a:rPr lang="en-IN" sz="1400" dirty="0" err="1"/>
              <a:t>Baldeweg</a:t>
            </a:r>
            <a:r>
              <a:rPr lang="en-IN" sz="1400" dirty="0"/>
              <a:t> T., Connelly A., </a:t>
            </a:r>
            <a:r>
              <a:rPr lang="en-IN" sz="1400" dirty="0" err="1"/>
              <a:t>Gadian</a:t>
            </a:r>
            <a:r>
              <a:rPr lang="en-IN" sz="1400" dirty="0"/>
              <a:t> D. G., </a:t>
            </a:r>
            <a:r>
              <a:rPr lang="en-IN" sz="1400" dirty="0" err="1"/>
              <a:t>Mishkin</a:t>
            </a:r>
            <a:r>
              <a:rPr lang="en-IN" sz="1400" dirty="0"/>
              <a:t> M., </a:t>
            </a:r>
            <a:r>
              <a:rPr lang="en-IN" sz="1400" dirty="0" err="1"/>
              <a:t>Vargha-Khadem</a:t>
            </a:r>
            <a:r>
              <a:rPr lang="en-IN" sz="1400" dirty="0"/>
              <a:t> F. (2003). Language fMRI abnormalities associated with FOXP2 gene mutation. </a:t>
            </a:r>
            <a:r>
              <a:rPr lang="en-IN" sz="1400" i="1" dirty="0"/>
              <a:t>Nature Neuroscience</a:t>
            </a:r>
            <a:r>
              <a:rPr lang="en-IN" sz="1400" dirty="0"/>
              <a:t>, 6(11), 1230–1237. Permission conveyed through Copyright Clearance </a:t>
            </a:r>
            <a:r>
              <a:rPr lang="en-IN" sz="1400" dirty="0" err="1"/>
              <a:t>Center</a:t>
            </a:r>
            <a:r>
              <a:rPr lang="en-IN" sz="1400" dirty="0"/>
              <a:t>, Inc.</a:t>
            </a:r>
          </a:p>
        </p:txBody>
      </p:sp>
    </p:spTree>
    <p:extLst>
      <p:ext uri="{BB962C8B-B14F-4D97-AF65-F5344CB8AC3E}">
        <p14:creationId xmlns:p14="http://schemas.microsoft.com/office/powerpoint/2010/main" val="36989188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237"/>
            <a:ext cx="8229600" cy="1187923"/>
          </a:xfrm>
        </p:spPr>
        <p:txBody>
          <a:bodyPr wrap="square" anchor="ctr" anchorCtr="0">
            <a:noAutofit/>
          </a:bodyPr>
          <a:lstStyle/>
          <a:p>
            <a:r>
              <a:rPr lang="en-IN" altLang="en-US" sz="3600" dirty="0">
                <a:latin typeface="+mj-lt"/>
              </a:rPr>
              <a:t>Working the Scientific Literacy Model: Genes and Language </a:t>
            </a:r>
            <a:r>
              <a:rPr lang="en-IN" altLang="en-US" sz="2800" dirty="0">
                <a:latin typeface="+mj-lt"/>
              </a:rPr>
              <a:t>(4 of 4)</a:t>
            </a:r>
            <a:endParaRPr lang="en-US" sz="2800" dirty="0">
              <a:latin typeface="+mj-lt"/>
            </a:endParaRPr>
          </a:p>
        </p:txBody>
      </p:sp>
      <p:sp>
        <p:nvSpPr>
          <p:cNvPr id="4" name="Content Placeholder 3"/>
          <p:cNvSpPr>
            <a:spLocks noGrp="1"/>
          </p:cNvSpPr>
          <p:nvPr>
            <p:ph idx="1"/>
          </p:nvPr>
        </p:nvSpPr>
        <p:spPr>
          <a:xfrm>
            <a:off x="457200" y="1371600"/>
            <a:ext cx="8229600" cy="1938992"/>
          </a:xfrm>
        </p:spPr>
        <p:txBody>
          <a:bodyPr wrap="square">
            <a:spAutoFit/>
          </a:bodyPr>
          <a:lstStyle/>
          <a:p>
            <a:pPr lvl="0">
              <a:buSzPct val="100000"/>
              <a:buNone/>
            </a:pPr>
            <a:r>
              <a:rPr lang="en-US" altLang="en-US" sz="2400" b="1" dirty="0">
                <a:solidFill>
                  <a:prstClr val="black"/>
                </a:solidFill>
                <a:ea typeface="ＭＳ Ｐゴシック" pitchFamily="34" charset="-128"/>
              </a:rPr>
              <a:t>Can we critically evaluate this evidence?</a:t>
            </a:r>
          </a:p>
          <a:p>
            <a:pPr lvl="0">
              <a:buSzPct val="100000"/>
            </a:pPr>
            <a:r>
              <a:rPr lang="en-US" altLang="en-US" sz="2400" dirty="0">
                <a:solidFill>
                  <a:prstClr val="black"/>
                </a:solidFill>
                <a:ea typeface="ＭＳ Ｐゴシック" pitchFamily="34" charset="-128"/>
              </a:rPr>
              <a:t>Many genes work together</a:t>
            </a:r>
          </a:p>
          <a:p>
            <a:pPr lvl="0">
              <a:buSzPct val="100000"/>
            </a:pPr>
            <a:r>
              <a:rPr lang="en-US" altLang="en-US" sz="2400" dirty="0">
                <a:solidFill>
                  <a:prstClr val="black"/>
                </a:solidFill>
                <a:ea typeface="ＭＳ Ｐゴシック" pitchFamily="34" charset="-128"/>
              </a:rPr>
              <a:t>FOXP2 not unique to humans</a:t>
            </a:r>
          </a:p>
          <a:p>
            <a:pPr lvl="1"/>
            <a:r>
              <a:rPr lang="en-US" altLang="en-US" sz="2400" dirty="0">
                <a:solidFill>
                  <a:prstClr val="black"/>
                </a:solidFill>
                <a:ea typeface="ＭＳ Ｐゴシック" pitchFamily="34" charset="-128"/>
              </a:rPr>
              <a:t>Language is unique to humans</a:t>
            </a:r>
          </a:p>
        </p:txBody>
      </p:sp>
      <p:sp>
        <p:nvSpPr>
          <p:cNvPr id="3" name="Content Placeholder 2"/>
          <p:cNvSpPr>
            <a:spLocks noGrp="1"/>
          </p:cNvSpPr>
          <p:nvPr>
            <p:ph idx="13"/>
          </p:nvPr>
        </p:nvSpPr>
        <p:spPr>
          <a:xfrm>
            <a:off x="457200" y="3505200"/>
            <a:ext cx="8229600" cy="1066800"/>
          </a:xfrm>
        </p:spPr>
        <p:txBody>
          <a:bodyPr/>
          <a:lstStyle/>
          <a:p>
            <a:pPr lvl="0">
              <a:buSzPct val="100000"/>
              <a:buNone/>
            </a:pPr>
            <a:r>
              <a:rPr lang="en-US" altLang="en-US" sz="2400" b="1" dirty="0">
                <a:solidFill>
                  <a:prstClr val="black"/>
                </a:solidFill>
                <a:ea typeface="ＭＳ Ｐゴシック" pitchFamily="34" charset="-128"/>
              </a:rPr>
              <a:t>Why is this relevant?</a:t>
            </a:r>
          </a:p>
          <a:p>
            <a:pPr lvl="0">
              <a:buSzPct val="100000"/>
            </a:pPr>
            <a:r>
              <a:rPr lang="en-US" altLang="en-US" sz="2400" dirty="0">
                <a:solidFill>
                  <a:prstClr val="black"/>
                </a:solidFill>
                <a:ea typeface="ＭＳ Ｐゴシック" pitchFamily="34" charset="-128"/>
              </a:rPr>
              <a:t>Links between genes and language</a:t>
            </a:r>
            <a:endParaRPr lang="en-US" sz="2400" dirty="0">
              <a:solidFill>
                <a:prstClr val="black"/>
              </a:solidFill>
            </a:endParaRPr>
          </a:p>
        </p:txBody>
      </p:sp>
    </p:spTree>
    <p:extLst>
      <p:ext uri="{BB962C8B-B14F-4D97-AF65-F5344CB8AC3E}">
        <p14:creationId xmlns:p14="http://schemas.microsoft.com/office/powerpoint/2010/main" val="194107357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948"/>
            <a:ext cx="8229600" cy="630503"/>
          </a:xfrm>
        </p:spPr>
        <p:txBody>
          <a:bodyPr wrap="square" anchor="ctr" anchorCtr="0">
            <a:noAutofit/>
          </a:bodyPr>
          <a:lstStyle/>
          <a:p>
            <a:r>
              <a:rPr lang="en-US" altLang="en-US" sz="3600" dirty="0">
                <a:latin typeface="+mj-lt"/>
              </a:rPr>
              <a:t>Can Animals Use Language?</a:t>
            </a:r>
            <a:endParaRPr lang="en-US" sz="3600" dirty="0">
              <a:latin typeface="+mj-lt"/>
            </a:endParaRPr>
          </a:p>
        </p:txBody>
      </p:sp>
      <p:sp>
        <p:nvSpPr>
          <p:cNvPr id="4" name="Content Placeholder 3"/>
          <p:cNvSpPr>
            <a:spLocks noGrp="1"/>
          </p:cNvSpPr>
          <p:nvPr>
            <p:ph idx="1"/>
          </p:nvPr>
        </p:nvSpPr>
        <p:spPr>
          <a:xfrm>
            <a:off x="457200" y="838200"/>
            <a:ext cx="8229600" cy="1261884"/>
          </a:xfrm>
        </p:spPr>
        <p:txBody>
          <a:bodyPr wrap="square">
            <a:spAutoFit/>
          </a:bodyPr>
          <a:lstStyle/>
          <a:p>
            <a:pPr lvl="0">
              <a:spcBef>
                <a:spcPts val="600"/>
              </a:spcBef>
              <a:buSzPct val="100000"/>
              <a:buNone/>
            </a:pPr>
            <a:r>
              <a:rPr lang="en-US" altLang="en-US" sz="2400" b="1" dirty="0">
                <a:solidFill>
                  <a:prstClr val="black"/>
                </a:solidFill>
                <a:ea typeface="ＭＳ Ｐゴシック" pitchFamily="34" charset="-128"/>
              </a:rPr>
              <a:t>Chimpanzee </a:t>
            </a:r>
            <a:r>
              <a:rPr lang="en-US" altLang="en-US" sz="2400" b="1" dirty="0" err="1">
                <a:solidFill>
                  <a:prstClr val="black"/>
                </a:solidFill>
                <a:ea typeface="ＭＳ Ｐゴシック" pitchFamily="34" charset="-128"/>
              </a:rPr>
              <a:t>Viki</a:t>
            </a:r>
            <a:endParaRPr lang="en-US" altLang="en-US" sz="2400" b="1" dirty="0">
              <a:solidFill>
                <a:prstClr val="black"/>
              </a:solidFill>
              <a:ea typeface="ＭＳ Ｐゴシック" pitchFamily="34" charset="-128"/>
            </a:endParaRPr>
          </a:p>
          <a:p>
            <a:pPr lvl="0">
              <a:spcBef>
                <a:spcPts val="600"/>
              </a:spcBef>
              <a:buSzPct val="100000"/>
            </a:pPr>
            <a:r>
              <a:rPr lang="en-US" altLang="en-US" sz="2400" dirty="0">
                <a:solidFill>
                  <a:prstClr val="black"/>
                </a:solidFill>
                <a:ea typeface="ＭＳ Ｐゴシック" pitchFamily="34" charset="-128"/>
              </a:rPr>
              <a:t>Cross-fostered (p. 324)</a:t>
            </a:r>
          </a:p>
          <a:p>
            <a:pPr lvl="0">
              <a:spcBef>
                <a:spcPts val="600"/>
              </a:spcBef>
              <a:buSzPct val="100000"/>
            </a:pPr>
            <a:r>
              <a:rPr lang="en-US" altLang="en-US" sz="2400" dirty="0">
                <a:solidFill>
                  <a:prstClr val="black"/>
                </a:solidFill>
                <a:ea typeface="ＭＳ Ｐゴシック" pitchFamily="34" charset="-128"/>
              </a:rPr>
              <a:t>Four words</a:t>
            </a:r>
          </a:p>
        </p:txBody>
      </p:sp>
      <p:sp>
        <p:nvSpPr>
          <p:cNvPr id="3" name="Content Placeholder 2"/>
          <p:cNvSpPr>
            <a:spLocks noGrp="1"/>
          </p:cNvSpPr>
          <p:nvPr>
            <p:ph idx="13"/>
          </p:nvPr>
        </p:nvSpPr>
        <p:spPr>
          <a:xfrm>
            <a:off x="457200" y="2286000"/>
            <a:ext cx="8229600" cy="1752600"/>
          </a:xfrm>
        </p:spPr>
        <p:txBody>
          <a:bodyPr/>
          <a:lstStyle/>
          <a:p>
            <a:pPr>
              <a:spcBef>
                <a:spcPts val="600"/>
              </a:spcBef>
              <a:buFontTx/>
              <a:buNone/>
            </a:pPr>
            <a:r>
              <a:rPr lang="en-US" altLang="en-US" sz="2400" b="1" dirty="0">
                <a:ea typeface="ＭＳ Ｐゴシック" pitchFamily="34" charset="-128"/>
              </a:rPr>
              <a:t>Chimpanzee Washoe</a:t>
            </a:r>
          </a:p>
          <a:p>
            <a:pPr>
              <a:spcBef>
                <a:spcPts val="600"/>
              </a:spcBef>
            </a:pPr>
            <a:r>
              <a:rPr lang="en-US" altLang="en-US" sz="2400" dirty="0">
                <a:ea typeface="ＭＳ Ｐゴシック" pitchFamily="34" charset="-128"/>
              </a:rPr>
              <a:t>ASL</a:t>
            </a:r>
          </a:p>
          <a:p>
            <a:pPr lvl="1"/>
            <a:r>
              <a:rPr lang="en-US" altLang="en-US" sz="2400" dirty="0">
                <a:ea typeface="ＭＳ Ｐゴシック" pitchFamily="34" charset="-128"/>
              </a:rPr>
              <a:t>200 signs</a:t>
            </a:r>
          </a:p>
          <a:p>
            <a:pPr lvl="1"/>
            <a:r>
              <a:rPr lang="en-US" altLang="en-US" sz="2400" dirty="0">
                <a:ea typeface="ＭＳ Ｐゴシック" pitchFamily="34" charset="-128"/>
              </a:rPr>
              <a:t>Generalized words</a:t>
            </a:r>
            <a:endParaRPr lang="en-IN" sz="2400" dirty="0"/>
          </a:p>
        </p:txBody>
      </p:sp>
      <p:sp>
        <p:nvSpPr>
          <p:cNvPr id="7" name="Content Placeholder 6"/>
          <p:cNvSpPr>
            <a:spLocks noGrp="1"/>
          </p:cNvSpPr>
          <p:nvPr>
            <p:ph sz="quarter" idx="16"/>
          </p:nvPr>
        </p:nvSpPr>
        <p:spPr>
          <a:xfrm>
            <a:off x="457200" y="4267200"/>
            <a:ext cx="8229600" cy="1676400"/>
          </a:xfrm>
        </p:spPr>
        <p:txBody>
          <a:bodyPr/>
          <a:lstStyle/>
          <a:p>
            <a:pPr>
              <a:spcBef>
                <a:spcPts val="600"/>
              </a:spcBef>
              <a:buFontTx/>
              <a:buNone/>
            </a:pPr>
            <a:r>
              <a:rPr lang="en-US" altLang="en-US" sz="2400" b="1" dirty="0">
                <a:ea typeface="ＭＳ Ｐゴシック" pitchFamily="34" charset="-128"/>
              </a:rPr>
              <a:t>Bonobo </a:t>
            </a:r>
            <a:r>
              <a:rPr lang="en-US" altLang="en-US" sz="2400" b="1" dirty="0" err="1">
                <a:ea typeface="ＭＳ Ｐゴシック" pitchFamily="34" charset="-128"/>
              </a:rPr>
              <a:t>Kanzi</a:t>
            </a:r>
            <a:endParaRPr lang="en-US" altLang="en-US" sz="2400" b="1" dirty="0">
              <a:ea typeface="ＭＳ Ｐゴシック" pitchFamily="34" charset="-128"/>
            </a:endParaRPr>
          </a:p>
          <a:p>
            <a:pPr>
              <a:spcBef>
                <a:spcPts val="600"/>
              </a:spcBef>
            </a:pPr>
            <a:r>
              <a:rPr lang="en-US" altLang="en-US" sz="2400" dirty="0" err="1">
                <a:ea typeface="ＭＳ Ｐゴシック" pitchFamily="34" charset="-128"/>
              </a:rPr>
              <a:t>Lexigrams</a:t>
            </a:r>
            <a:endParaRPr lang="en-US" altLang="en-US" sz="2400" dirty="0">
              <a:ea typeface="ＭＳ Ｐゴシック" pitchFamily="34" charset="-128"/>
            </a:endParaRPr>
          </a:p>
          <a:p>
            <a:pPr lvl="1"/>
            <a:r>
              <a:rPr lang="en-US" altLang="en-US" sz="2400" dirty="0">
                <a:ea typeface="ＭＳ Ｐゴシック" pitchFamily="34" charset="-128"/>
              </a:rPr>
              <a:t>350 symbols</a:t>
            </a:r>
          </a:p>
          <a:p>
            <a:pPr lvl="1"/>
            <a:r>
              <a:rPr lang="en-US" altLang="en-US" sz="2400" dirty="0">
                <a:ea typeface="ＭＳ Ｐゴシック" pitchFamily="34" charset="-128"/>
              </a:rPr>
              <a:t>3,000 spoken words</a:t>
            </a:r>
          </a:p>
        </p:txBody>
      </p:sp>
    </p:spTree>
    <p:extLst>
      <p:ext uri="{BB962C8B-B14F-4D97-AF65-F5344CB8AC3E}">
        <p14:creationId xmlns:p14="http://schemas.microsoft.com/office/powerpoint/2010/main" val="235856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915"/>
            <a:ext cx="8229600" cy="593961"/>
          </a:xfrm>
        </p:spPr>
        <p:txBody>
          <a:bodyPr wrap="square" anchor="ctr" anchorCtr="0">
            <a:noAutofit/>
          </a:bodyPr>
          <a:lstStyle/>
          <a:p>
            <a:r>
              <a:rPr lang="en-US" altLang="en-US" sz="3600" dirty="0">
                <a:latin typeface="+mj-lt"/>
              </a:rPr>
              <a:t>Generalizability of Results </a:t>
            </a:r>
            <a:r>
              <a:rPr lang="en-US" altLang="en-US" sz="2800" dirty="0">
                <a:latin typeface="+mj-lt"/>
              </a:rPr>
              <a:t>(2 of 2)</a:t>
            </a:r>
            <a:endParaRPr lang="en-US" sz="2800" dirty="0">
              <a:latin typeface="+mj-lt"/>
            </a:endParaRPr>
          </a:p>
        </p:txBody>
      </p:sp>
      <p:sp>
        <p:nvSpPr>
          <p:cNvPr id="4" name="Content Placeholder 3"/>
          <p:cNvSpPr>
            <a:spLocks noGrp="1"/>
          </p:cNvSpPr>
          <p:nvPr>
            <p:ph idx="1"/>
          </p:nvPr>
        </p:nvSpPr>
        <p:spPr>
          <a:xfrm>
            <a:off x="457201" y="838200"/>
            <a:ext cx="8229600" cy="969496"/>
          </a:xfrm>
        </p:spPr>
        <p:txBody>
          <a:bodyPr wrap="square">
            <a:spAutoFit/>
          </a:bodyPr>
          <a:lstStyle/>
          <a:p>
            <a:pPr>
              <a:spcBef>
                <a:spcPts val="1200"/>
              </a:spcBef>
              <a:spcAft>
                <a:spcPts val="600"/>
              </a:spcAft>
              <a:buFontTx/>
              <a:buNone/>
            </a:pPr>
            <a:r>
              <a:rPr lang="en-US" altLang="en-US" sz="2400" b="1" dirty="0">
                <a:ea typeface="ＭＳ Ｐゴシック" pitchFamily="34" charset="-128"/>
              </a:rPr>
              <a:t>Best reflection of population</a:t>
            </a:r>
          </a:p>
          <a:p>
            <a:pPr>
              <a:spcBef>
                <a:spcPts val="1200"/>
              </a:spcBef>
              <a:spcAft>
                <a:spcPts val="600"/>
              </a:spcAft>
            </a:pPr>
            <a:r>
              <a:rPr lang="en-US" altLang="en-US" sz="2400" dirty="0">
                <a:ea typeface="ＭＳ Ｐゴシック" pitchFamily="34" charset="-128"/>
              </a:rPr>
              <a:t>Random sample (p. 33)</a:t>
            </a:r>
          </a:p>
        </p:txBody>
      </p:sp>
      <p:sp>
        <p:nvSpPr>
          <p:cNvPr id="3" name="Content Placeholder 2"/>
          <p:cNvSpPr>
            <a:spLocks noGrp="1"/>
          </p:cNvSpPr>
          <p:nvPr>
            <p:ph idx="13"/>
          </p:nvPr>
        </p:nvSpPr>
        <p:spPr>
          <a:xfrm>
            <a:off x="457200" y="2057401"/>
            <a:ext cx="8229600" cy="990600"/>
          </a:xfrm>
        </p:spPr>
        <p:txBody>
          <a:bodyPr/>
          <a:lstStyle/>
          <a:p>
            <a:pPr>
              <a:spcBef>
                <a:spcPts val="1200"/>
              </a:spcBef>
              <a:spcAft>
                <a:spcPts val="600"/>
              </a:spcAft>
              <a:buFontTx/>
              <a:buNone/>
            </a:pPr>
            <a:r>
              <a:rPr lang="en-US" altLang="en-US" sz="2400" b="1" dirty="0">
                <a:ea typeface="ＭＳ Ｐゴシック" pitchFamily="34" charset="-128"/>
              </a:rPr>
              <a:t>Settle for easier sample</a:t>
            </a:r>
          </a:p>
          <a:p>
            <a:pPr>
              <a:spcBef>
                <a:spcPts val="1200"/>
              </a:spcBef>
              <a:spcAft>
                <a:spcPts val="600"/>
              </a:spcAft>
            </a:pPr>
            <a:r>
              <a:rPr lang="en-US" altLang="en-US" sz="2400" dirty="0">
                <a:ea typeface="ＭＳ Ｐゴシック" pitchFamily="34" charset="-128"/>
              </a:rPr>
              <a:t>Convenience sample (p. 33)</a:t>
            </a:r>
          </a:p>
        </p:txBody>
      </p:sp>
      <p:sp>
        <p:nvSpPr>
          <p:cNvPr id="5" name="Content Placeholder 4"/>
          <p:cNvSpPr>
            <a:spLocks noGrp="1"/>
          </p:cNvSpPr>
          <p:nvPr>
            <p:ph sz="quarter" idx="14"/>
          </p:nvPr>
        </p:nvSpPr>
        <p:spPr>
          <a:xfrm>
            <a:off x="457200" y="3297706"/>
            <a:ext cx="8229600" cy="2417294"/>
          </a:xfrm>
        </p:spPr>
        <p:txBody>
          <a:bodyPr/>
          <a:lstStyle/>
          <a:p>
            <a:pPr lvl="0">
              <a:spcBef>
                <a:spcPts val="1200"/>
              </a:spcBef>
              <a:spcAft>
                <a:spcPts val="600"/>
              </a:spcAft>
              <a:buSzPct val="100000"/>
              <a:buNone/>
            </a:pPr>
            <a:r>
              <a:rPr lang="en-US" altLang="en-US" sz="2400" b="1" dirty="0">
                <a:solidFill>
                  <a:prstClr val="black"/>
                </a:solidFill>
                <a:ea typeface="ＭＳ Ｐゴシック" pitchFamily="34" charset="-128"/>
              </a:rPr>
              <a:t>Location of study</a:t>
            </a:r>
          </a:p>
          <a:p>
            <a:pPr lvl="0">
              <a:spcBef>
                <a:spcPts val="1200"/>
              </a:spcBef>
              <a:spcAft>
                <a:spcPts val="600"/>
              </a:spcAft>
              <a:buSzPct val="100000"/>
            </a:pPr>
            <a:r>
              <a:rPr lang="en-US" altLang="en-US" sz="2400" dirty="0">
                <a:solidFill>
                  <a:prstClr val="black"/>
                </a:solidFill>
                <a:ea typeface="ＭＳ Ｐゴシック" pitchFamily="34" charset="-128"/>
              </a:rPr>
              <a:t>Laboratory research</a:t>
            </a:r>
          </a:p>
          <a:p>
            <a:pPr lvl="0">
              <a:spcBef>
                <a:spcPts val="1200"/>
              </a:spcBef>
              <a:spcAft>
                <a:spcPts val="600"/>
              </a:spcAft>
              <a:buSzPct val="100000"/>
            </a:pPr>
            <a:r>
              <a:rPr lang="en-US" altLang="en-US" sz="2400" dirty="0">
                <a:solidFill>
                  <a:prstClr val="black"/>
                </a:solidFill>
                <a:ea typeface="ＭＳ Ｐゴシック" pitchFamily="34" charset="-128"/>
              </a:rPr>
              <a:t>Naturalistic research</a:t>
            </a:r>
          </a:p>
          <a:p>
            <a:pPr lvl="0">
              <a:spcBef>
                <a:spcPts val="1200"/>
              </a:spcBef>
              <a:spcAft>
                <a:spcPts val="600"/>
              </a:spcAft>
              <a:buSzPct val="100000"/>
            </a:pPr>
            <a:r>
              <a:rPr lang="en-US" altLang="en-US" sz="2400" dirty="0">
                <a:solidFill>
                  <a:prstClr val="black"/>
                </a:solidFill>
                <a:ea typeface="ＭＳ Ｐゴシック" pitchFamily="34" charset="-128"/>
              </a:rPr>
              <a:t>Ecological validity (p. 33)</a:t>
            </a:r>
            <a:endParaRPr lang="en-US" sz="2400" dirty="0">
              <a:solidFill>
                <a:prstClr val="black"/>
              </a:solidFill>
            </a:endParaRPr>
          </a:p>
        </p:txBody>
      </p:sp>
    </p:spTree>
    <p:extLst>
      <p:ext uri="{BB962C8B-B14F-4D97-AF65-F5344CB8AC3E}">
        <p14:creationId xmlns:p14="http://schemas.microsoft.com/office/powerpoint/2010/main" val="2413989855"/>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3207</TotalTime>
  <Words>26334</Words>
  <Application>Microsoft Office PowerPoint</Application>
  <PresentationFormat>On-screen Show (4:3)</PresentationFormat>
  <Paragraphs>1865</Paragraphs>
  <Slides>82</Slides>
  <Notes>82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82</vt:i4>
      </vt:variant>
    </vt:vector>
  </HeadingPairs>
  <TitlesOfParts>
    <vt:vector size="91" baseType="lpstr">
      <vt:lpstr>ＭＳ Ｐゴシック</vt:lpstr>
      <vt:lpstr>Arial</vt:lpstr>
      <vt:lpstr>Calibri</vt:lpstr>
      <vt:lpstr>Palatino Linotype</vt:lpstr>
      <vt:lpstr>Symbol</vt:lpstr>
      <vt:lpstr>Times New Roman</vt:lpstr>
      <vt:lpstr>Verdana</vt:lpstr>
      <vt:lpstr>Wingdings</vt:lpstr>
      <vt:lpstr>508 Lecture</vt:lpstr>
      <vt:lpstr>PowerPoint Presentation</vt:lpstr>
      <vt:lpstr>An Introduction to Psychological Science</vt:lpstr>
      <vt:lpstr>2.1 Learning Objectives</vt:lpstr>
      <vt:lpstr>Five Characteristics of Quality Scientific Research</vt:lpstr>
      <vt:lpstr>Scientific Measurement: Objectivity  (1 of 2)</vt:lpstr>
      <vt:lpstr>Scientific Measurement: Objectivity  (2 of 2)</vt:lpstr>
      <vt:lpstr>Scientific Measurement: Reliability and Validity</vt:lpstr>
      <vt:lpstr>Generalizability of Results (1 of 2)</vt:lpstr>
      <vt:lpstr>Generalizability of Results (2 of 2)</vt:lpstr>
      <vt:lpstr>Sources of Bias in Psychological Research</vt:lpstr>
      <vt:lpstr>Working the Scientific Literacy Model: Demand Characteristics and Participant Behaviour (1 of 2)</vt:lpstr>
      <vt:lpstr>Working the Scientific Literacy Model: Demand Characteristics and Participant Behaviour (2 of 2)</vt:lpstr>
      <vt:lpstr>Psych @ The Hospital: The Placebo Effect</vt:lpstr>
      <vt:lpstr>Techniques That Reduce Bias</vt:lpstr>
      <vt:lpstr>Sharing the Results</vt:lpstr>
      <vt:lpstr>Five Characteristics of Poor Research (1 of 2)</vt:lpstr>
      <vt:lpstr>Five Characteristics of Poor Research (2 of 2)</vt:lpstr>
      <vt:lpstr>2.2 Learning Objectives</vt:lpstr>
      <vt:lpstr>Descriptive Research (1 of 2)</vt:lpstr>
      <vt:lpstr>Descriptive Research (2 of 2)</vt:lpstr>
      <vt:lpstr>Correlational Research</vt:lpstr>
      <vt:lpstr>Myths in Mind: Beware of Illusory Correlations</vt:lpstr>
      <vt:lpstr>Experimental Research: The Experimental Method</vt:lpstr>
      <vt:lpstr>Experimental Research: The Quasi-Experimental Method</vt:lpstr>
      <vt:lpstr>2.4 Learning Objectives</vt:lpstr>
      <vt:lpstr>Descriptive Statistics</vt:lpstr>
      <vt:lpstr>Frequency (1 of 2)</vt:lpstr>
      <vt:lpstr>Frequency (2 of 2)</vt:lpstr>
      <vt:lpstr>Central Tendency</vt:lpstr>
      <vt:lpstr>Variability</vt:lpstr>
      <vt:lpstr>Hypothesis Testing: Evaluating the Outcome of the Study (1 of 2)</vt:lpstr>
      <vt:lpstr>Hypothesis Testing: Evaluating the Outcome of the Study (2 of 2)</vt:lpstr>
      <vt:lpstr>An Introduction to Psychological Science</vt:lpstr>
      <vt:lpstr>True or False?</vt:lpstr>
      <vt:lpstr>PowerPoint Presentation</vt:lpstr>
      <vt:lpstr>Thinking</vt:lpstr>
      <vt:lpstr>A little more Greek</vt:lpstr>
      <vt:lpstr> The limits of intuition </vt:lpstr>
      <vt:lpstr>Modules</vt:lpstr>
      <vt:lpstr>8.1 Learning Objectives</vt:lpstr>
      <vt:lpstr>Concepts and Categories</vt:lpstr>
      <vt:lpstr>Rule-based Categorization (1 of 2)</vt:lpstr>
      <vt:lpstr>Rule-based Categorization (2 of 2)</vt:lpstr>
      <vt:lpstr>Prototypes: Categorization by Comparison</vt:lpstr>
      <vt:lpstr>Networks and Hierarchies</vt:lpstr>
      <vt:lpstr>Working the Scientific Literacy Model: Priming and Semantic Networks (1 of 2)</vt:lpstr>
      <vt:lpstr>Working the Scientific Literacy Model: Priming and Semantic Networks (2 of 2)</vt:lpstr>
      <vt:lpstr>Categorization and Experience</vt:lpstr>
      <vt:lpstr>Categories and the Brain (1 of 2)</vt:lpstr>
      <vt:lpstr>Categories and the Brain (2 of 2)</vt:lpstr>
      <vt:lpstr>Culture and Categories (1 of 2)</vt:lpstr>
      <vt:lpstr>Culture and Categories (2 of 2)</vt:lpstr>
      <vt:lpstr>Myths in Mind: How Many Words for Snow?</vt:lpstr>
      <vt:lpstr>8.2 Learning Objectives</vt:lpstr>
      <vt:lpstr>Defining and Solving Problems (1 of 2)</vt:lpstr>
      <vt:lpstr>Defining and Solving Problems (2 of 2)</vt:lpstr>
      <vt:lpstr>Cognitive Obstacles (1 of 3)</vt:lpstr>
      <vt:lpstr>Cognitive Obstacles (2 of 3)</vt:lpstr>
      <vt:lpstr>Cognitive Obstacles (3 of 3)</vt:lpstr>
      <vt:lpstr>Representativeness and Availability</vt:lpstr>
      <vt:lpstr>Anchoring Effects</vt:lpstr>
      <vt:lpstr>Framing Effects (1 of 2)</vt:lpstr>
      <vt:lpstr>Framing Effects (2 of 2)</vt:lpstr>
      <vt:lpstr>Belief Perseverance and Confirmation Bias</vt:lpstr>
      <vt:lpstr>Working the Scientific Literacy Model: Maximizing and Satisficing in Complex Decisions (1 of 3)</vt:lpstr>
      <vt:lpstr>Working the Scientific Literacy Model: Maximizing and Satisficing  in Complex Decisions (2 of 3)</vt:lpstr>
      <vt:lpstr>Working the Scientific Literacy Model: Maximizing and Satisficing in Complex Decisions (3 of 3)</vt:lpstr>
      <vt:lpstr>8.3 Learning Objectives</vt:lpstr>
      <vt:lpstr>Early Studies of Language</vt:lpstr>
      <vt:lpstr>Properties of Language</vt:lpstr>
      <vt:lpstr>Phonemes and Morphemes: The Basic Ingredients of Language</vt:lpstr>
      <vt:lpstr>Syntax: The Language Recipe</vt:lpstr>
      <vt:lpstr>Pragmatics: The Finishing Touches</vt:lpstr>
      <vt:lpstr>The Development of Language (1 of 2)</vt:lpstr>
      <vt:lpstr>The Development of Language (2 of 2)</vt:lpstr>
      <vt:lpstr>Sensitive Periods for Language</vt:lpstr>
      <vt:lpstr>The Bilingual Brain</vt:lpstr>
      <vt:lpstr>Working the Scientific Literacy Model: Genes and Language (1 of 4)</vt:lpstr>
      <vt:lpstr>Working the Scientific Literacy Model: Genes and Language (2 of 4)</vt:lpstr>
      <vt:lpstr>Working the Scientific Literacy Model: Genes and Language (3 of 4)</vt:lpstr>
      <vt:lpstr>Working the Scientific Literacy Model: Genes and Language (4 of 4)</vt:lpstr>
      <vt:lpstr>Can Animals Use Language?</vt:lpstr>
    </vt:vector>
  </TitlesOfParts>
  <Company>Cenveo Publisher 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Introduction to Psychological Science, Second Canadian Edition</dc:title>
  <dc:subject>Chapter 8: Thought and Language</dc:subject>
  <dc:creator>Mark Krause, Daniel Corts, Stephen Smith and Dan Dolderman</dc:creator>
  <cp:keywords>Psychology</cp:keywords>
  <cp:lastModifiedBy>Todd Dutka</cp:lastModifiedBy>
  <cp:revision>1211</cp:revision>
  <cp:lastPrinted>2019-09-09T21:32:52Z</cp:lastPrinted>
  <dcterms:created xsi:type="dcterms:W3CDTF">2014-07-14T20:04:21Z</dcterms:created>
  <dcterms:modified xsi:type="dcterms:W3CDTF">2021-08-31T00:53:26Z</dcterms:modified>
  <cp:category>Introductory Psychology</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Jive_VersionGuid">
    <vt:lpwstr>41a035f9-c0c9-4b55-9462-aad6e29bb125</vt:lpwstr>
  </property>
  <property fmtid="{D5CDD505-2E9C-101B-9397-08002B2CF9AE}" pid="3" name="Offisync_UpdateToken">
    <vt:lpwstr>1</vt:lpwstr>
  </property>
  <property fmtid="{D5CDD505-2E9C-101B-9397-08002B2CF9AE}" pid="4" name="Offisync_ProviderInitializationData">
    <vt:lpwstr>https://neo.pearson.com</vt:lpwstr>
  </property>
  <property fmtid="{D5CDD505-2E9C-101B-9397-08002B2CF9AE}" pid="5" name="Offisync_UniqueId">
    <vt:lpwstr>669439</vt:lpwstr>
  </property>
  <property fmtid="{D5CDD505-2E9C-101B-9397-08002B2CF9AE}" pid="6" name="Jive_LatestUserAccountName">
    <vt:lpwstr>UHellJe</vt:lpwstr>
  </property>
  <property fmtid="{D5CDD505-2E9C-101B-9397-08002B2CF9AE}" pid="7" name="Offisync_ServerID">
    <vt:lpwstr>7e960520-0e88-4f05-9fa0-24079b61e486</vt:lpwstr>
  </property>
</Properties>
</file>